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image2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0" r:id="rId4"/>
    <p:sldId id="259" r:id="rId5"/>
    <p:sldId id="271" r:id="rId6"/>
    <p:sldId id="275" r:id="rId7"/>
    <p:sldId id="261" r:id="rId8"/>
    <p:sldId id="289" r:id="rId9"/>
    <p:sldId id="290" r:id="rId10"/>
    <p:sldId id="291" r:id="rId11"/>
    <p:sldId id="286" r:id="rId12"/>
    <p:sldId id="292" r:id="rId13"/>
    <p:sldId id="293" r:id="rId14"/>
    <p:sldId id="305" r:id="rId15"/>
    <p:sldId id="294" r:id="rId16"/>
    <p:sldId id="295" r:id="rId17"/>
    <p:sldId id="306" r:id="rId18"/>
    <p:sldId id="302" r:id="rId19"/>
    <p:sldId id="303" r:id="rId20"/>
  </p:sldIdLst>
  <p:sldSz cx="18288000" cy="10287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Fira Sans Heavy" panose="020B0604020202020204" charset="0"/>
      <p:regular r:id="rId26"/>
    </p:embeddedFont>
    <p:embeddedFont>
      <p:font typeface="Poppins" panose="020B0604020202020204" charset="0"/>
      <p:regular r:id="rId27"/>
    </p:embeddedFont>
    <p:embeddedFont>
      <p:font typeface="Wingdings 3" panose="05040102010807070707" pitchFamily="18" charset="2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64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8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2F2E9-FE12-45DB-AB8B-210766C96865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B47CC-0C5E-4861-8335-AD733A072C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21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 smtClean="0"/>
              <a:t>СГМУ осуществляет прием по разным формам обучения. Медицинские специальности реализуются в очной форме. На 2025-2026 учебный год предусмотрен прием на обучение по специальностям – Лечебное дело, Педиатрия, Стоматология, МПД, МБХ, Фармация, Клиническая психология, и направлению подготовки Психология (</a:t>
            </a:r>
            <a:r>
              <a:rPr lang="ru-RU" altLang="ru-RU" dirty="0" err="1" smtClean="0"/>
              <a:t>бакалавриат</a:t>
            </a:r>
            <a:r>
              <a:rPr lang="ru-RU" altLang="ru-RU" dirty="0" smtClean="0"/>
              <a:t>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B47CC-0C5E-4861-8335-AD733A072CA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042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 smtClean="0"/>
              <a:t>Также в СГМУ реализуются образовательные программы по очно-заочной и заочной формам обучения.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B47CC-0C5E-4861-8335-AD733A072CA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731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dirty="0" smtClean="0"/>
              <a:t>На слайде представлена информация о специальностях и направлениях подготовки. Обратите внимание на срок обучения. При поступлении на специальности Лечебное дело, Педиатрия, МБХ, МПД срок обучения составляет 6 лет, по специальностям Стоматология и Фармация – 5 лет, Клиническая психология – 5,5 лет. </a:t>
            </a:r>
          </a:p>
          <a:p>
            <a:endParaRPr lang="ru-RU" altLang="ru-RU" dirty="0" smtClean="0"/>
          </a:p>
          <a:p>
            <a:r>
              <a:rPr lang="ru-RU" altLang="ru-RU" dirty="0" smtClean="0"/>
              <a:t>На 2025-2026 учебный год на очную форму обучения выделено 448 мест, финансируемых за счет средств федерального бюджета (в прошлом году было 496, мест, количество бюджетных мест сократилось на 48 мест).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B47CC-0C5E-4861-8335-AD733A072CA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618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dirty="0" smtClean="0"/>
              <a:t>На слайде представлена информация о немедицинских направлениях подготовки.</a:t>
            </a:r>
          </a:p>
          <a:p>
            <a:r>
              <a:rPr lang="ru-RU" altLang="ru-RU" dirty="0" smtClean="0"/>
              <a:t>По заочной форме обучения бюджетные места выделены по направлению подготовки Социальная работа – 12 мест.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B47CC-0C5E-4861-8335-AD733A072CA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408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 smtClean="0"/>
              <a:t>По каждой специальности и направлению подготовки устанавливается перечень вступительных испытаний. Для выпускников школ вступительными испытаниями являются результаты ЕГЭ.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B47CC-0C5E-4861-8335-AD733A072CA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531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 smtClean="0"/>
              <a:t>Для каждого вступительного испытания установлены минимальные баллы, которые необходимо набрать для участия в конкурсе.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B47CC-0C5E-4861-8335-AD733A072CA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46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 smtClean="0"/>
              <a:t>Переходим непосредственно к процедуре поступления 2025 года.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B47CC-0C5E-4861-8335-AD733A072CA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713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 smtClean="0"/>
              <a:t>Прием заявлений на поступление начнется 20 июня.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B47CC-0C5E-4861-8335-AD733A072CA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708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 smtClean="0"/>
              <a:t>Поступающие могут подать заявление одним из следующих способов.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B47CC-0C5E-4861-8335-AD733A072CA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860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10" Type="http://schemas.openxmlformats.org/officeDocument/2006/relationships/image" Target="../media/image24.png"/><Relationship Id="rId4" Type="http://schemas.openxmlformats.org/officeDocument/2006/relationships/image" Target="../media/image3.sv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jpeg"/><Relationship Id="rId7" Type="http://schemas.openxmlformats.org/officeDocument/2006/relationships/image" Target="../media/image9.sv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5.png"/><Relationship Id="rId5" Type="http://schemas.openxmlformats.org/officeDocument/2006/relationships/image" Target="../media/image3.svg"/><Relationship Id="rId10" Type="http://schemas.openxmlformats.org/officeDocument/2006/relationships/image" Target="../media/image7.sv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10" Type="http://schemas.openxmlformats.org/officeDocument/2006/relationships/image" Target="../media/image26.jpg"/><Relationship Id="rId4" Type="http://schemas.openxmlformats.org/officeDocument/2006/relationships/image" Target="../media/image3.sv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28.jpeg"/><Relationship Id="rId5" Type="http://schemas.openxmlformats.org/officeDocument/2006/relationships/image" Target="../media/image3.png"/><Relationship Id="rId10" Type="http://schemas.openxmlformats.org/officeDocument/2006/relationships/image" Target="../media/image27.jpg"/><Relationship Id="rId4" Type="http://schemas.openxmlformats.org/officeDocument/2006/relationships/image" Target="../media/image3.sv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10" Type="http://schemas.openxmlformats.org/officeDocument/2006/relationships/image" Target="../media/image27.jpg"/><Relationship Id="rId4" Type="http://schemas.openxmlformats.org/officeDocument/2006/relationships/image" Target="../media/image3.svg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2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0" Type="http://schemas.openxmlformats.org/officeDocument/2006/relationships/image" Target="../media/image7.svg"/><Relationship Id="rId4" Type="http://schemas.openxmlformats.org/officeDocument/2006/relationships/image" Target="../media/image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2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0" Type="http://schemas.openxmlformats.org/officeDocument/2006/relationships/image" Target="../media/image7.svg"/><Relationship Id="rId4" Type="http://schemas.openxmlformats.org/officeDocument/2006/relationships/image" Target="../media/image3.sv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2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0" Type="http://schemas.openxmlformats.org/officeDocument/2006/relationships/image" Target="../media/image7.svg"/><Relationship Id="rId4" Type="http://schemas.openxmlformats.org/officeDocument/2006/relationships/image" Target="../media/image3.sv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png"/><Relationship Id="rId18" Type="http://schemas.openxmlformats.org/officeDocument/2006/relationships/image" Target="../media/image36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32.png"/><Relationship Id="rId17" Type="http://schemas.openxmlformats.org/officeDocument/2006/relationships/image" Target="../media/image35.png"/><Relationship Id="rId2" Type="http://schemas.openxmlformats.org/officeDocument/2006/relationships/image" Target="../media/image9.jpeg"/><Relationship Id="rId16" Type="http://schemas.openxmlformats.org/officeDocument/2006/relationships/hyperlink" Target="https://www.nsmu.ru/abitur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31.png"/><Relationship Id="rId5" Type="http://schemas.openxmlformats.org/officeDocument/2006/relationships/image" Target="../media/image5.png"/><Relationship Id="rId15" Type="http://schemas.openxmlformats.org/officeDocument/2006/relationships/hyperlink" Target="mailto:priem29@nsmu.ru" TargetMode="External"/><Relationship Id="rId10" Type="http://schemas.openxmlformats.org/officeDocument/2006/relationships/image" Target="../media/image7.svg"/><Relationship Id="rId4" Type="http://schemas.openxmlformats.org/officeDocument/2006/relationships/image" Target="../media/image3.svg"/><Relationship Id="rId1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3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31.png"/><Relationship Id="rId5" Type="http://schemas.openxmlformats.org/officeDocument/2006/relationships/image" Target="../media/image5.png"/><Relationship Id="rId15" Type="http://schemas.openxmlformats.org/officeDocument/2006/relationships/image" Target="../media/image37.png"/><Relationship Id="rId10" Type="http://schemas.openxmlformats.org/officeDocument/2006/relationships/image" Target="../media/image7.svg"/><Relationship Id="rId4" Type="http://schemas.openxmlformats.org/officeDocument/2006/relationships/image" Target="../media/image3.svg"/><Relationship Id="rId1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jpe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1.png"/><Relationship Id="rId5" Type="http://schemas.openxmlformats.org/officeDocument/2006/relationships/image" Target="../media/image3.sv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jpe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2.png"/><Relationship Id="rId5" Type="http://schemas.openxmlformats.org/officeDocument/2006/relationships/image" Target="../media/image3.sv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5.png"/><Relationship Id="rId3" Type="http://schemas.openxmlformats.org/officeDocument/2006/relationships/image" Target="../media/image9.jpe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5" Type="http://schemas.openxmlformats.org/officeDocument/2006/relationships/image" Target="../media/image3.svg"/><Relationship Id="rId15" Type="http://schemas.microsoft.com/office/2007/relationships/hdphoto" Target="../media/hdphoto1.wdp"/><Relationship Id="rId10" Type="http://schemas.openxmlformats.org/officeDocument/2006/relationships/image" Target="../media/image7.svg"/><Relationship Id="rId4" Type="http://schemas.openxmlformats.org/officeDocument/2006/relationships/image" Target="../media/image2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5.png"/><Relationship Id="rId3" Type="http://schemas.openxmlformats.org/officeDocument/2006/relationships/image" Target="../media/image9.jpe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5" Type="http://schemas.openxmlformats.org/officeDocument/2006/relationships/image" Target="../media/image3.svg"/><Relationship Id="rId10" Type="http://schemas.openxmlformats.org/officeDocument/2006/relationships/image" Target="../media/image7.svg"/><Relationship Id="rId4" Type="http://schemas.openxmlformats.org/officeDocument/2006/relationships/image" Target="../media/image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jpe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8.png"/><Relationship Id="rId5" Type="http://schemas.openxmlformats.org/officeDocument/2006/relationships/image" Target="../media/image3.sv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9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7.svg"/><Relationship Id="rId10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9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7.svg"/><Relationship Id="rId10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jpe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3.jpg"/><Relationship Id="rId5" Type="http://schemas.openxmlformats.org/officeDocument/2006/relationships/image" Target="../media/image3.sv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" y="-4252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-3175321">
            <a:off x="-1272731" y="516033"/>
            <a:ext cx="5189120" cy="2594560"/>
          </a:xfrm>
          <a:custGeom>
            <a:avLst/>
            <a:gdLst/>
            <a:ahLst/>
            <a:cxnLst/>
            <a:rect l="l" t="t" r="r" b="b"/>
            <a:pathLst>
              <a:path w="5189120" h="2594560">
                <a:moveTo>
                  <a:pt x="0" y="0"/>
                </a:moveTo>
                <a:lnTo>
                  <a:pt x="5189120" y="0"/>
                </a:lnTo>
                <a:lnTo>
                  <a:pt x="5189120" y="2594561"/>
                </a:lnTo>
                <a:lnTo>
                  <a:pt x="0" y="25945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492722" y="6373736"/>
            <a:ext cx="5196430" cy="5196430"/>
          </a:xfrm>
          <a:custGeom>
            <a:avLst/>
            <a:gdLst/>
            <a:ahLst/>
            <a:cxnLst/>
            <a:rect l="l" t="t" r="r" b="b"/>
            <a:pathLst>
              <a:path w="5196430" h="5196430">
                <a:moveTo>
                  <a:pt x="0" y="0"/>
                </a:moveTo>
                <a:lnTo>
                  <a:pt x="5196430" y="0"/>
                </a:lnTo>
                <a:lnTo>
                  <a:pt x="5196430" y="5196430"/>
                </a:lnTo>
                <a:lnTo>
                  <a:pt x="0" y="51964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46547" y="6211638"/>
            <a:ext cx="2557442" cy="4019556"/>
          </a:xfrm>
          <a:custGeom>
            <a:avLst/>
            <a:gdLst/>
            <a:ahLst/>
            <a:cxnLst/>
            <a:rect l="l" t="t" r="r" b="b"/>
            <a:pathLst>
              <a:path w="2557442" h="4019556">
                <a:moveTo>
                  <a:pt x="0" y="0"/>
                </a:moveTo>
                <a:lnTo>
                  <a:pt x="2557442" y="0"/>
                </a:lnTo>
                <a:lnTo>
                  <a:pt x="2557442" y="4019556"/>
                </a:lnTo>
                <a:lnTo>
                  <a:pt x="0" y="40195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400000">
            <a:off x="15588948" y="339438"/>
            <a:ext cx="1283303" cy="2057400"/>
          </a:xfrm>
          <a:custGeom>
            <a:avLst/>
            <a:gdLst/>
            <a:ahLst/>
            <a:cxnLst/>
            <a:rect l="l" t="t" r="r" b="b"/>
            <a:pathLst>
              <a:path w="1283303" h="2057400">
                <a:moveTo>
                  <a:pt x="0" y="0"/>
                </a:moveTo>
                <a:lnTo>
                  <a:pt x="1283304" y="0"/>
                </a:lnTo>
                <a:lnTo>
                  <a:pt x="1283304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235305" y="5414650"/>
            <a:ext cx="3578421" cy="4324376"/>
          </a:xfrm>
          <a:custGeom>
            <a:avLst/>
            <a:gdLst/>
            <a:ahLst/>
            <a:cxnLst/>
            <a:rect l="l" t="t" r="r" b="b"/>
            <a:pathLst>
              <a:path w="3578421" h="4324376">
                <a:moveTo>
                  <a:pt x="0" y="0"/>
                </a:moveTo>
                <a:lnTo>
                  <a:pt x="3578421" y="0"/>
                </a:lnTo>
                <a:lnTo>
                  <a:pt x="3578421" y="4324376"/>
                </a:lnTo>
                <a:lnTo>
                  <a:pt x="0" y="432437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601543" flipH="1">
            <a:off x="505679" y="4938205"/>
            <a:ext cx="3956349" cy="2180938"/>
          </a:xfrm>
          <a:custGeom>
            <a:avLst/>
            <a:gdLst/>
            <a:ahLst/>
            <a:cxnLst/>
            <a:rect l="l" t="t" r="r" b="b"/>
            <a:pathLst>
              <a:path w="3956349" h="2180938">
                <a:moveTo>
                  <a:pt x="3956349" y="0"/>
                </a:moveTo>
                <a:lnTo>
                  <a:pt x="0" y="0"/>
                </a:lnTo>
                <a:lnTo>
                  <a:pt x="0" y="2180937"/>
                </a:lnTo>
                <a:lnTo>
                  <a:pt x="3956349" y="2180937"/>
                </a:lnTo>
                <a:lnTo>
                  <a:pt x="3956349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6248400" y="7414740"/>
            <a:ext cx="5791200" cy="1691160"/>
            <a:chOff x="0" y="0"/>
            <a:chExt cx="2443404" cy="25142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443404" cy="251421"/>
            </a:xfrm>
            <a:custGeom>
              <a:avLst/>
              <a:gdLst/>
              <a:ahLst/>
              <a:cxnLst/>
              <a:rect l="l" t="t" r="r" b="b"/>
              <a:pathLst>
                <a:path w="2443404" h="251421">
                  <a:moveTo>
                    <a:pt x="0" y="0"/>
                  </a:moveTo>
                  <a:lnTo>
                    <a:pt x="2443404" y="0"/>
                  </a:lnTo>
                  <a:lnTo>
                    <a:pt x="2443404" y="251421"/>
                  </a:lnTo>
                  <a:lnTo>
                    <a:pt x="0" y="2514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2B5796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28575"/>
              <a:ext cx="2443404" cy="2228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2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3400018" y="3126217"/>
            <a:ext cx="11487959" cy="2105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В СГМУ</a:t>
            </a:r>
          </a:p>
          <a:p>
            <a:pPr algn="ctr">
              <a:lnSpc>
                <a:spcPct val="90000"/>
              </a:lnSpc>
            </a:pPr>
            <a:r>
              <a:rPr lang="ru-RU" altLang="ru-RU" sz="8000" b="1" dirty="0">
                <a:solidFill>
                  <a:srgbClr val="4433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2025 года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303989" y="424736"/>
            <a:ext cx="12469411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99"/>
              </a:lnSpc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«Северный государственный медицинский университет» </a:t>
            </a:r>
            <a:b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Российской  Федерации</a:t>
            </a:r>
            <a:r>
              <a:rPr lang="ru-RU" altLang="ru-RU" sz="3600" dirty="0">
                <a:solidFill>
                  <a:srgbClr val="4433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dirty="0">
                <a:solidFill>
                  <a:srgbClr val="4433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199" dirty="0">
              <a:solidFill>
                <a:srgbClr val="2B579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533902" y="7446872"/>
            <a:ext cx="7220192" cy="1335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altLang="ru-RU" sz="2800" b="1" i="1" dirty="0">
                <a:solidFill>
                  <a:srgbClr val="4433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секретарь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altLang="ru-RU" sz="2800" b="1" i="1" dirty="0">
                <a:solidFill>
                  <a:srgbClr val="4433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приемной комиссии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altLang="ru-RU" sz="2800" b="1" i="1" dirty="0">
                <a:solidFill>
                  <a:srgbClr val="4433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Сороченко Наталья Сергеевна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2743" y="190834"/>
            <a:ext cx="2158171" cy="2158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600347" y="-190500"/>
            <a:ext cx="9763853" cy="11991512"/>
            <a:chOff x="0" y="0"/>
            <a:chExt cx="2571550" cy="315825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71550" cy="3158258"/>
            </a:xfrm>
            <a:custGeom>
              <a:avLst/>
              <a:gdLst/>
              <a:ahLst/>
              <a:cxnLst/>
              <a:rect l="l" t="t" r="r" b="b"/>
              <a:pathLst>
                <a:path w="2571550" h="3158258">
                  <a:moveTo>
                    <a:pt x="0" y="0"/>
                  </a:moveTo>
                  <a:lnTo>
                    <a:pt x="2571550" y="0"/>
                  </a:lnTo>
                  <a:lnTo>
                    <a:pt x="2571550" y="3158258"/>
                  </a:lnTo>
                  <a:lnTo>
                    <a:pt x="0" y="315825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28575"/>
              <a:ext cx="2571550" cy="31296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703317">
            <a:off x="209449" y="-1084833"/>
            <a:ext cx="5189120" cy="2594560"/>
          </a:xfrm>
          <a:custGeom>
            <a:avLst/>
            <a:gdLst/>
            <a:ahLst/>
            <a:cxnLst/>
            <a:rect l="l" t="t" r="r" b="b"/>
            <a:pathLst>
              <a:path w="5189120" h="2594560">
                <a:moveTo>
                  <a:pt x="0" y="0"/>
                </a:moveTo>
                <a:lnTo>
                  <a:pt x="5189121" y="0"/>
                </a:lnTo>
                <a:lnTo>
                  <a:pt x="5189121" y="2594560"/>
                </a:lnTo>
                <a:lnTo>
                  <a:pt x="0" y="25945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492722" y="6373736"/>
            <a:ext cx="5196430" cy="5196430"/>
          </a:xfrm>
          <a:custGeom>
            <a:avLst/>
            <a:gdLst/>
            <a:ahLst/>
            <a:cxnLst/>
            <a:rect l="l" t="t" r="r" b="b"/>
            <a:pathLst>
              <a:path w="5196430" h="5196430">
                <a:moveTo>
                  <a:pt x="0" y="0"/>
                </a:moveTo>
                <a:lnTo>
                  <a:pt x="5196430" y="0"/>
                </a:lnTo>
                <a:lnTo>
                  <a:pt x="5196430" y="5196430"/>
                </a:lnTo>
                <a:lnTo>
                  <a:pt x="0" y="51964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5400000">
            <a:off x="15588948" y="339438"/>
            <a:ext cx="1283303" cy="2057400"/>
          </a:xfrm>
          <a:custGeom>
            <a:avLst/>
            <a:gdLst/>
            <a:ahLst/>
            <a:cxnLst/>
            <a:rect l="l" t="t" r="r" b="b"/>
            <a:pathLst>
              <a:path w="1283303" h="2057400">
                <a:moveTo>
                  <a:pt x="0" y="0"/>
                </a:moveTo>
                <a:lnTo>
                  <a:pt x="1283304" y="0"/>
                </a:lnTo>
                <a:lnTo>
                  <a:pt x="1283304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8564488" y="-19766"/>
            <a:ext cx="9611453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000" b="1" dirty="0">
                <a:solidFill>
                  <a:srgbClr val="2B5796"/>
                </a:solidFill>
                <a:latin typeface="Fira Sans Heavy"/>
                <a:ea typeface="Fira Sans Heavy"/>
                <a:cs typeface="Fira Sans Heavy"/>
                <a:sym typeface="Fira Sans Heavy"/>
              </a:rPr>
              <a:t>Документы, необходимые при подаче заявления на поступление</a:t>
            </a:r>
            <a:endParaRPr lang="en-US" sz="4000" b="1" dirty="0">
              <a:solidFill>
                <a:srgbClr val="2B5796"/>
              </a:solidFill>
              <a:latin typeface="Fira Sans Heavy"/>
              <a:ea typeface="Fira Sans Heavy"/>
              <a:cs typeface="Fira Sans Heavy"/>
              <a:sym typeface="Fira Sans Heavy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6264890" y="1146473"/>
            <a:ext cx="1440626" cy="386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5"/>
              </a:lnSpc>
            </a:pPr>
            <a:r>
              <a:rPr lang="en-US" sz="146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FAUGET UNIVERSITY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963277" y="1445105"/>
            <a:ext cx="8057785" cy="78790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alt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alt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об образовании (аттестат или диплом)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alt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СНИЛС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alt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справка (форма 086-у, справки от врача-</a:t>
            </a:r>
            <a:r>
              <a:rPr lang="ru-RU" altLang="ru-RU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дерматовенеролога</a:t>
            </a:r>
            <a:r>
              <a:rPr lang="ru-RU" alt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психиатра, нарколога, стоматолога)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alt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подтверждающие индивидуальные достижения поступающего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alt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Фотографии 3*4 - 2 шт. (рекомендовано)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000" y="349290"/>
            <a:ext cx="1524000" cy="1524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600" y="2362200"/>
            <a:ext cx="8295547" cy="580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1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258292" y="571500"/>
            <a:ext cx="13944598" cy="11074866"/>
            <a:chOff x="0" y="0"/>
            <a:chExt cx="3393970" cy="277635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93970" cy="2776353"/>
            </a:xfrm>
            <a:custGeom>
              <a:avLst/>
              <a:gdLst/>
              <a:ahLst/>
              <a:cxnLst/>
              <a:rect l="l" t="t" r="r" b="b"/>
              <a:pathLst>
                <a:path w="3393970" h="2776353">
                  <a:moveTo>
                    <a:pt x="0" y="0"/>
                  </a:moveTo>
                  <a:lnTo>
                    <a:pt x="3393970" y="0"/>
                  </a:lnTo>
                  <a:lnTo>
                    <a:pt x="3393970" y="2776353"/>
                  </a:lnTo>
                  <a:lnTo>
                    <a:pt x="0" y="277635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28575"/>
              <a:ext cx="3393970" cy="27477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3175321">
            <a:off x="-1366085" y="204359"/>
            <a:ext cx="4223237" cy="2111619"/>
          </a:xfrm>
          <a:custGeom>
            <a:avLst/>
            <a:gdLst/>
            <a:ahLst/>
            <a:cxnLst/>
            <a:rect l="l" t="t" r="r" b="b"/>
            <a:pathLst>
              <a:path w="4223237" h="2111619">
                <a:moveTo>
                  <a:pt x="0" y="0"/>
                </a:moveTo>
                <a:lnTo>
                  <a:pt x="4223237" y="0"/>
                </a:lnTo>
                <a:lnTo>
                  <a:pt x="4223237" y="2111619"/>
                </a:lnTo>
                <a:lnTo>
                  <a:pt x="0" y="21116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400000">
            <a:off x="14383642" y="-23805"/>
            <a:ext cx="1283303" cy="2057400"/>
          </a:xfrm>
          <a:custGeom>
            <a:avLst/>
            <a:gdLst/>
            <a:ahLst/>
            <a:cxnLst/>
            <a:rect l="l" t="t" r="r" b="b"/>
            <a:pathLst>
              <a:path w="1283303" h="2057400">
                <a:moveTo>
                  <a:pt x="0" y="0"/>
                </a:moveTo>
                <a:lnTo>
                  <a:pt x="1283303" y="0"/>
                </a:lnTo>
                <a:lnTo>
                  <a:pt x="128330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053994" y="5566620"/>
            <a:ext cx="3303043" cy="5191423"/>
          </a:xfrm>
          <a:custGeom>
            <a:avLst/>
            <a:gdLst/>
            <a:ahLst/>
            <a:cxnLst/>
            <a:rect l="l" t="t" r="r" b="b"/>
            <a:pathLst>
              <a:path w="3303043" h="5191423">
                <a:moveTo>
                  <a:pt x="0" y="0"/>
                </a:moveTo>
                <a:lnTo>
                  <a:pt x="3303043" y="0"/>
                </a:lnTo>
                <a:lnTo>
                  <a:pt x="3303043" y="5191424"/>
                </a:lnTo>
                <a:lnTo>
                  <a:pt x="0" y="51914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2566595" y="1049533"/>
            <a:ext cx="13487399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6000" b="1" dirty="0">
                <a:solidFill>
                  <a:srgbClr val="2B5796"/>
                </a:solidFill>
                <a:latin typeface="Fira Sans Heavy"/>
                <a:ea typeface="Fira Sans Heavy"/>
                <a:cs typeface="Fira Sans Heavy"/>
                <a:sym typeface="Fira Sans Heavy"/>
              </a:rPr>
              <a:t>Способы подачи документов</a:t>
            </a:r>
            <a:endParaRPr lang="en-US" sz="6000" b="1" dirty="0">
              <a:solidFill>
                <a:srgbClr val="2B5796"/>
              </a:solidFill>
              <a:latin typeface="Fira Sans Heavy"/>
              <a:ea typeface="Fira Sans Heavy"/>
              <a:cs typeface="Fira Sans Heavy"/>
              <a:sym typeface="Fira Sans Heavy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1527" y="348737"/>
            <a:ext cx="1816765" cy="182286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543597" y="2253530"/>
            <a:ext cx="6753250" cy="827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электронной форме посредством «Единого портала государственных и муниципальных услуг»</a:t>
            </a:r>
          </a:p>
          <a:p>
            <a:endParaRPr lang="ru-RU" alt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Предоставляются лично поступающим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alt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Через операторов почтовой связи общего пользования</a:t>
            </a:r>
          </a:p>
          <a:p>
            <a:pPr algn="just"/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Почтовый адрес:</a:t>
            </a:r>
          </a:p>
          <a:p>
            <a:pPr algn="just"/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163000, 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Архангельская область,</a:t>
            </a:r>
          </a:p>
          <a:p>
            <a:pPr algn="just"/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Архангельск, пр. Троицкий, 51. </a:t>
            </a:r>
          </a:p>
          <a:p>
            <a:pPr algn="just"/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Приемная комиссия СГМУ</a:t>
            </a:r>
          </a:p>
          <a:p>
            <a:pPr marL="179388">
              <a:buFont typeface="Wingdings" pitchFamily="2" charset="2"/>
              <a:buChar char="Ø"/>
              <a:defRPr/>
            </a:pP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846" y="4229100"/>
            <a:ext cx="6757147" cy="407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59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600347" y="-190500"/>
            <a:ext cx="9763853" cy="11991512"/>
            <a:chOff x="0" y="0"/>
            <a:chExt cx="2571550" cy="315825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71550" cy="3158258"/>
            </a:xfrm>
            <a:custGeom>
              <a:avLst/>
              <a:gdLst/>
              <a:ahLst/>
              <a:cxnLst/>
              <a:rect l="l" t="t" r="r" b="b"/>
              <a:pathLst>
                <a:path w="2571550" h="3158258">
                  <a:moveTo>
                    <a:pt x="0" y="0"/>
                  </a:moveTo>
                  <a:lnTo>
                    <a:pt x="2571550" y="0"/>
                  </a:lnTo>
                  <a:lnTo>
                    <a:pt x="2571550" y="3158258"/>
                  </a:lnTo>
                  <a:lnTo>
                    <a:pt x="0" y="315825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28575"/>
              <a:ext cx="2571550" cy="31296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703317">
            <a:off x="209449" y="-1084833"/>
            <a:ext cx="5189120" cy="2594560"/>
          </a:xfrm>
          <a:custGeom>
            <a:avLst/>
            <a:gdLst/>
            <a:ahLst/>
            <a:cxnLst/>
            <a:rect l="l" t="t" r="r" b="b"/>
            <a:pathLst>
              <a:path w="5189120" h="2594560">
                <a:moveTo>
                  <a:pt x="0" y="0"/>
                </a:moveTo>
                <a:lnTo>
                  <a:pt x="5189121" y="0"/>
                </a:lnTo>
                <a:lnTo>
                  <a:pt x="5189121" y="2594560"/>
                </a:lnTo>
                <a:lnTo>
                  <a:pt x="0" y="25945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492722" y="6373736"/>
            <a:ext cx="5196430" cy="5196430"/>
          </a:xfrm>
          <a:custGeom>
            <a:avLst/>
            <a:gdLst/>
            <a:ahLst/>
            <a:cxnLst/>
            <a:rect l="l" t="t" r="r" b="b"/>
            <a:pathLst>
              <a:path w="5196430" h="5196430">
                <a:moveTo>
                  <a:pt x="0" y="0"/>
                </a:moveTo>
                <a:lnTo>
                  <a:pt x="5196430" y="0"/>
                </a:lnTo>
                <a:lnTo>
                  <a:pt x="5196430" y="5196430"/>
                </a:lnTo>
                <a:lnTo>
                  <a:pt x="0" y="51964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5400000">
            <a:off x="15588948" y="339438"/>
            <a:ext cx="1283303" cy="2057400"/>
          </a:xfrm>
          <a:custGeom>
            <a:avLst/>
            <a:gdLst/>
            <a:ahLst/>
            <a:cxnLst/>
            <a:rect l="l" t="t" r="r" b="b"/>
            <a:pathLst>
              <a:path w="1283303" h="2057400">
                <a:moveTo>
                  <a:pt x="0" y="0"/>
                </a:moveTo>
                <a:lnTo>
                  <a:pt x="1283304" y="0"/>
                </a:lnTo>
                <a:lnTo>
                  <a:pt x="1283304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8564488" y="-19766"/>
            <a:ext cx="9611453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000" b="1" dirty="0">
                <a:solidFill>
                  <a:srgbClr val="2B5796"/>
                </a:solidFill>
                <a:latin typeface="Fira Sans Heavy"/>
                <a:ea typeface="Fira Sans Heavy"/>
                <a:cs typeface="Fira Sans Heavy"/>
                <a:sym typeface="Fira Sans Heavy"/>
              </a:rPr>
              <a:t>Прием на обучение </a:t>
            </a:r>
            <a:endParaRPr lang="ru-RU" sz="4000" b="1" dirty="0" smtClean="0">
              <a:solidFill>
                <a:srgbClr val="2B5796"/>
              </a:solidFill>
              <a:latin typeface="Fira Sans Heavy"/>
              <a:ea typeface="Fira Sans Heavy"/>
              <a:cs typeface="Fira Sans Heavy"/>
              <a:sym typeface="Fira Sans Heavy"/>
            </a:endParaRPr>
          </a:p>
          <a:p>
            <a:pPr algn="ctr"/>
            <a:r>
              <a:rPr lang="ru-RU" sz="4000" b="1" dirty="0" smtClean="0">
                <a:solidFill>
                  <a:srgbClr val="2B5796"/>
                </a:solidFill>
                <a:latin typeface="Fira Sans Heavy"/>
                <a:ea typeface="Fira Sans Heavy"/>
                <a:cs typeface="Fira Sans Heavy"/>
                <a:sym typeface="Fira Sans Heavy"/>
              </a:rPr>
              <a:t>в </a:t>
            </a:r>
            <a:r>
              <a:rPr lang="ru-RU" sz="4000" b="1" dirty="0">
                <a:solidFill>
                  <a:srgbClr val="2B5796"/>
                </a:solidFill>
                <a:latin typeface="Fira Sans Heavy"/>
                <a:ea typeface="Fira Sans Heavy"/>
                <a:cs typeface="Fira Sans Heavy"/>
                <a:sym typeface="Fira Sans Heavy"/>
              </a:rPr>
              <a:t>рамках целевой квоты</a:t>
            </a:r>
            <a:endParaRPr lang="en-US" sz="4000" b="1" dirty="0">
              <a:solidFill>
                <a:srgbClr val="2B5796"/>
              </a:solidFill>
              <a:latin typeface="Fira Sans Heavy"/>
              <a:ea typeface="Fira Sans Heavy"/>
              <a:cs typeface="Fira Sans Heavy"/>
              <a:sym typeface="Fira Sans Heavy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6264890" y="1146473"/>
            <a:ext cx="1440626" cy="386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5"/>
              </a:lnSpc>
            </a:pPr>
            <a:r>
              <a:rPr lang="en-US" sz="146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FAUGET UNIVERSITY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963277" y="1445105"/>
            <a:ext cx="8057785" cy="88024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defRPr/>
            </a:pPr>
            <a:r>
              <a:rPr lang="ru-RU" alt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мая 2024 года </a:t>
            </a:r>
            <a:r>
              <a:rPr lang="ru-RU" alt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силу вступили Федеральный закон от 14 апреля 2023 г. № 124-ФЗ «О внесении изменений в Федеральный закон «Об образовании в Российской Федерации» и постановление Правительства Российской Федерации от 27 апреля 2024 г. № 555 «О целевом обучении по образовательным программам среднего профессионального и высшего образования», устанавливающие </a:t>
            </a:r>
            <a:r>
              <a:rPr lang="ru-RU" alt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механизм целевого обучения и приема на целевое обучение по образовательным программам высшего образования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000" y="349290"/>
            <a:ext cx="1524000" cy="1524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96" y="1955294"/>
            <a:ext cx="10058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72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600347" y="-190500"/>
            <a:ext cx="9763853" cy="11991512"/>
            <a:chOff x="0" y="0"/>
            <a:chExt cx="2571550" cy="315825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71550" cy="3158258"/>
            </a:xfrm>
            <a:custGeom>
              <a:avLst/>
              <a:gdLst/>
              <a:ahLst/>
              <a:cxnLst/>
              <a:rect l="l" t="t" r="r" b="b"/>
              <a:pathLst>
                <a:path w="2571550" h="3158258">
                  <a:moveTo>
                    <a:pt x="0" y="0"/>
                  </a:moveTo>
                  <a:lnTo>
                    <a:pt x="2571550" y="0"/>
                  </a:lnTo>
                  <a:lnTo>
                    <a:pt x="2571550" y="3158258"/>
                  </a:lnTo>
                  <a:lnTo>
                    <a:pt x="0" y="315825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28575"/>
              <a:ext cx="2571550" cy="31296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703317">
            <a:off x="209449" y="-1084833"/>
            <a:ext cx="5189120" cy="2594560"/>
          </a:xfrm>
          <a:custGeom>
            <a:avLst/>
            <a:gdLst/>
            <a:ahLst/>
            <a:cxnLst/>
            <a:rect l="l" t="t" r="r" b="b"/>
            <a:pathLst>
              <a:path w="5189120" h="2594560">
                <a:moveTo>
                  <a:pt x="0" y="0"/>
                </a:moveTo>
                <a:lnTo>
                  <a:pt x="5189121" y="0"/>
                </a:lnTo>
                <a:lnTo>
                  <a:pt x="5189121" y="2594560"/>
                </a:lnTo>
                <a:lnTo>
                  <a:pt x="0" y="25945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492722" y="6373736"/>
            <a:ext cx="5196430" cy="5196430"/>
          </a:xfrm>
          <a:custGeom>
            <a:avLst/>
            <a:gdLst/>
            <a:ahLst/>
            <a:cxnLst/>
            <a:rect l="l" t="t" r="r" b="b"/>
            <a:pathLst>
              <a:path w="5196430" h="5196430">
                <a:moveTo>
                  <a:pt x="0" y="0"/>
                </a:moveTo>
                <a:lnTo>
                  <a:pt x="5196430" y="0"/>
                </a:lnTo>
                <a:lnTo>
                  <a:pt x="5196430" y="5196430"/>
                </a:lnTo>
                <a:lnTo>
                  <a:pt x="0" y="51964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5400000">
            <a:off x="15588948" y="339438"/>
            <a:ext cx="1283303" cy="2057400"/>
          </a:xfrm>
          <a:custGeom>
            <a:avLst/>
            <a:gdLst/>
            <a:ahLst/>
            <a:cxnLst/>
            <a:rect l="l" t="t" r="r" b="b"/>
            <a:pathLst>
              <a:path w="1283303" h="2057400">
                <a:moveTo>
                  <a:pt x="0" y="0"/>
                </a:moveTo>
                <a:lnTo>
                  <a:pt x="1283304" y="0"/>
                </a:lnTo>
                <a:lnTo>
                  <a:pt x="1283304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8600347" y="-84633"/>
            <a:ext cx="9611453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000" b="1" dirty="0">
                <a:solidFill>
                  <a:srgbClr val="2B5796"/>
                </a:solidFill>
                <a:latin typeface="Fira Sans Heavy"/>
                <a:ea typeface="Fira Sans Heavy"/>
                <a:cs typeface="Fira Sans Heavy"/>
                <a:sym typeface="Fira Sans Heavy"/>
              </a:rPr>
              <a:t>Прием на обучение </a:t>
            </a:r>
            <a:endParaRPr lang="ru-RU" sz="4000" b="1" dirty="0" smtClean="0">
              <a:solidFill>
                <a:srgbClr val="2B5796"/>
              </a:solidFill>
              <a:latin typeface="Fira Sans Heavy"/>
              <a:ea typeface="Fira Sans Heavy"/>
              <a:cs typeface="Fira Sans Heavy"/>
              <a:sym typeface="Fira Sans Heavy"/>
            </a:endParaRPr>
          </a:p>
          <a:p>
            <a:pPr algn="ctr"/>
            <a:r>
              <a:rPr lang="ru-RU" sz="4000" b="1" dirty="0" smtClean="0">
                <a:solidFill>
                  <a:srgbClr val="2B5796"/>
                </a:solidFill>
                <a:latin typeface="Fira Sans Heavy"/>
                <a:ea typeface="Fira Sans Heavy"/>
                <a:cs typeface="Fira Sans Heavy"/>
                <a:sym typeface="Fira Sans Heavy"/>
              </a:rPr>
              <a:t>в </a:t>
            </a:r>
            <a:r>
              <a:rPr lang="ru-RU" sz="4000" b="1" dirty="0">
                <a:solidFill>
                  <a:srgbClr val="2B5796"/>
                </a:solidFill>
                <a:latin typeface="Fira Sans Heavy"/>
                <a:ea typeface="Fira Sans Heavy"/>
                <a:cs typeface="Fira Sans Heavy"/>
                <a:sym typeface="Fira Sans Heavy"/>
              </a:rPr>
              <a:t>рамках целевой квоты</a:t>
            </a:r>
            <a:endParaRPr lang="en-US" sz="4000" b="1" dirty="0">
              <a:solidFill>
                <a:srgbClr val="2B5796"/>
              </a:solidFill>
              <a:latin typeface="Fira Sans Heavy"/>
              <a:ea typeface="Fira Sans Heavy"/>
              <a:cs typeface="Fira Sans Heavy"/>
              <a:sym typeface="Fira Sans Heavy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6264890" y="1146473"/>
            <a:ext cx="1440626" cy="386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5"/>
              </a:lnSpc>
            </a:pPr>
            <a:r>
              <a:rPr lang="en-US" sz="146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FAUGET UNIVERSITY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143999" y="1094912"/>
            <a:ext cx="8848235" cy="42473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механизм целевого обучения и приема на целевое обучение по образовательным программам высшего образования: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alt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 </a:t>
            </a:r>
            <a:r>
              <a:rPr lang="ru-RU" alt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размещает </a:t>
            </a:r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срок с 1 мая по 10 июня</a:t>
            </a:r>
            <a:r>
              <a:rPr lang="ru-RU" alt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предложения о заключении договора о целевом обучении по всем образовательным программам на ЕЦП «Работа в России»</a:t>
            </a:r>
            <a:r>
              <a:rPr lang="en-US" alt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altLang="ru-RU" sz="3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000" y="349290"/>
            <a:ext cx="1524000" cy="1524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5"/>
          <a:stretch/>
        </p:blipFill>
        <p:spPr>
          <a:xfrm>
            <a:off x="61549" y="2247900"/>
            <a:ext cx="8908712" cy="6330750"/>
          </a:xfrm>
          <a:prstGeom prst="rect">
            <a:avLst/>
          </a:prstGeom>
        </p:spPr>
      </p:pic>
      <p:pic>
        <p:nvPicPr>
          <p:cNvPr id="17" name="Picture 3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5143500"/>
            <a:ext cx="5029200" cy="295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30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600347" y="-190500"/>
            <a:ext cx="9763853" cy="11991512"/>
            <a:chOff x="0" y="0"/>
            <a:chExt cx="2571550" cy="315825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71550" cy="3158258"/>
            </a:xfrm>
            <a:custGeom>
              <a:avLst/>
              <a:gdLst/>
              <a:ahLst/>
              <a:cxnLst/>
              <a:rect l="l" t="t" r="r" b="b"/>
              <a:pathLst>
                <a:path w="2571550" h="3158258">
                  <a:moveTo>
                    <a:pt x="0" y="0"/>
                  </a:moveTo>
                  <a:lnTo>
                    <a:pt x="2571550" y="0"/>
                  </a:lnTo>
                  <a:lnTo>
                    <a:pt x="2571550" y="3158258"/>
                  </a:lnTo>
                  <a:lnTo>
                    <a:pt x="0" y="315825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28575"/>
              <a:ext cx="2571550" cy="31296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703317">
            <a:off x="209449" y="-1084833"/>
            <a:ext cx="5189120" cy="2594560"/>
          </a:xfrm>
          <a:custGeom>
            <a:avLst/>
            <a:gdLst/>
            <a:ahLst/>
            <a:cxnLst/>
            <a:rect l="l" t="t" r="r" b="b"/>
            <a:pathLst>
              <a:path w="5189120" h="2594560">
                <a:moveTo>
                  <a:pt x="0" y="0"/>
                </a:moveTo>
                <a:lnTo>
                  <a:pt x="5189121" y="0"/>
                </a:lnTo>
                <a:lnTo>
                  <a:pt x="5189121" y="2594560"/>
                </a:lnTo>
                <a:lnTo>
                  <a:pt x="0" y="25945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492722" y="6373736"/>
            <a:ext cx="5196430" cy="5196430"/>
          </a:xfrm>
          <a:custGeom>
            <a:avLst/>
            <a:gdLst/>
            <a:ahLst/>
            <a:cxnLst/>
            <a:rect l="l" t="t" r="r" b="b"/>
            <a:pathLst>
              <a:path w="5196430" h="5196430">
                <a:moveTo>
                  <a:pt x="0" y="0"/>
                </a:moveTo>
                <a:lnTo>
                  <a:pt x="5196430" y="0"/>
                </a:lnTo>
                <a:lnTo>
                  <a:pt x="5196430" y="5196430"/>
                </a:lnTo>
                <a:lnTo>
                  <a:pt x="0" y="51964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5400000">
            <a:off x="15588948" y="339438"/>
            <a:ext cx="1283303" cy="2057400"/>
          </a:xfrm>
          <a:custGeom>
            <a:avLst/>
            <a:gdLst/>
            <a:ahLst/>
            <a:cxnLst/>
            <a:rect l="l" t="t" r="r" b="b"/>
            <a:pathLst>
              <a:path w="1283303" h="2057400">
                <a:moveTo>
                  <a:pt x="0" y="0"/>
                </a:moveTo>
                <a:lnTo>
                  <a:pt x="1283304" y="0"/>
                </a:lnTo>
                <a:lnTo>
                  <a:pt x="1283304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8600347" y="-84633"/>
            <a:ext cx="9611453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000" b="1" dirty="0">
                <a:solidFill>
                  <a:srgbClr val="2B5796"/>
                </a:solidFill>
                <a:latin typeface="Fira Sans Heavy"/>
                <a:ea typeface="Fira Sans Heavy"/>
                <a:cs typeface="Fira Sans Heavy"/>
                <a:sym typeface="Fira Sans Heavy"/>
              </a:rPr>
              <a:t>Прием на обучение </a:t>
            </a:r>
            <a:endParaRPr lang="ru-RU" sz="4000" b="1" dirty="0" smtClean="0">
              <a:solidFill>
                <a:srgbClr val="2B5796"/>
              </a:solidFill>
              <a:latin typeface="Fira Sans Heavy"/>
              <a:ea typeface="Fira Sans Heavy"/>
              <a:cs typeface="Fira Sans Heavy"/>
              <a:sym typeface="Fira Sans Heavy"/>
            </a:endParaRPr>
          </a:p>
          <a:p>
            <a:pPr algn="ctr"/>
            <a:r>
              <a:rPr lang="ru-RU" sz="4000" b="1" dirty="0" smtClean="0">
                <a:solidFill>
                  <a:srgbClr val="2B5796"/>
                </a:solidFill>
                <a:latin typeface="Fira Sans Heavy"/>
                <a:ea typeface="Fira Sans Heavy"/>
                <a:cs typeface="Fira Sans Heavy"/>
                <a:sym typeface="Fira Sans Heavy"/>
              </a:rPr>
              <a:t>в </a:t>
            </a:r>
            <a:r>
              <a:rPr lang="ru-RU" sz="4000" b="1" dirty="0">
                <a:solidFill>
                  <a:srgbClr val="2B5796"/>
                </a:solidFill>
                <a:latin typeface="Fira Sans Heavy"/>
                <a:ea typeface="Fira Sans Heavy"/>
                <a:cs typeface="Fira Sans Heavy"/>
                <a:sym typeface="Fira Sans Heavy"/>
              </a:rPr>
              <a:t>рамках целевой квоты</a:t>
            </a:r>
            <a:endParaRPr lang="en-US" sz="4000" b="1" dirty="0">
              <a:solidFill>
                <a:srgbClr val="2B5796"/>
              </a:solidFill>
              <a:latin typeface="Fira Sans Heavy"/>
              <a:ea typeface="Fira Sans Heavy"/>
              <a:cs typeface="Fira Sans Heavy"/>
              <a:sym typeface="Fira Sans Heavy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6264890" y="1146473"/>
            <a:ext cx="1440626" cy="386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5"/>
              </a:lnSpc>
            </a:pPr>
            <a:r>
              <a:rPr lang="en-US" sz="146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FAUGET UNIVERSITY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143999" y="1094912"/>
            <a:ext cx="8848235" cy="99104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механизм целевого обучения и приема на целевое обучение по образовательным программам высшего образования:</a:t>
            </a:r>
          </a:p>
          <a:p>
            <a:pPr algn="just">
              <a:lnSpc>
                <a:spcPct val="150000"/>
              </a:lnSpc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АБИТУРИЕНТ:</a:t>
            </a:r>
          </a:p>
          <a:p>
            <a:pPr marL="514350" indent="-514350" algn="just">
              <a:lnSpc>
                <a:spcPct val="150000"/>
              </a:lnSpc>
              <a:buFont typeface="Arial" panose="020B0604020202020204" pitchFamily="34" charset="0"/>
              <a:buAutoNum type="arabicParenR"/>
              <a:defRPr/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Найти предложения заказчиков о целевом обучении в рамках целевой квоты на </a:t>
            </a:r>
            <a:r>
              <a:rPr lang="ru-RU" alt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ЕЦП «Работа в России»</a:t>
            </a:r>
            <a:r>
              <a:rPr lang="en-US" alt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50000"/>
              </a:lnSpc>
              <a:buFont typeface="Arial" panose="020B0604020202020204" pitchFamily="34" charset="0"/>
              <a:buAutoNum type="arabicParenR"/>
              <a:defRPr/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предложение о целевом обучении, которое заинтересовало</a:t>
            </a:r>
          </a:p>
          <a:p>
            <a:pPr marL="514350" indent="-514350" algn="just">
              <a:lnSpc>
                <a:spcPct val="150000"/>
              </a:lnSpc>
              <a:buFont typeface="Arial" panose="020B0604020202020204" pitchFamily="34" charset="0"/>
              <a:buAutoNum type="arabicParenR"/>
              <a:defRPr/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заявку на заключение договора о целевом обучении по образовательной программе высшего профессионального образования на бумажном носителе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50000"/>
              </a:lnSpc>
              <a:buFont typeface="Arial" panose="020B0604020202020204" pitchFamily="34" charset="0"/>
              <a:buAutoNum type="arabicParenR"/>
              <a:defRPr/>
            </a:pP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 заявки Вы найдете </a:t>
            </a:r>
            <a:r>
              <a:rPr lang="ru-RU" alt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постановлении Правительства Российской Федерации от 27 апреля 2024 г. № 555 «О целевом обучении по образовательным программам среднего профессионального и высшего образования», а также </a:t>
            </a: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официальном сайте вуза вкладка «Приемная комиссия», далее - вкладка «Бланки приемной комиссии (заявления и договоры)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000" y="349290"/>
            <a:ext cx="1524000" cy="1524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5"/>
          <a:stretch/>
        </p:blipFill>
        <p:spPr>
          <a:xfrm>
            <a:off x="61549" y="2247900"/>
            <a:ext cx="8908712" cy="633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24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258292" y="571500"/>
            <a:ext cx="13944598" cy="11074866"/>
            <a:chOff x="0" y="0"/>
            <a:chExt cx="3393970" cy="277635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93970" cy="2776353"/>
            </a:xfrm>
            <a:custGeom>
              <a:avLst/>
              <a:gdLst/>
              <a:ahLst/>
              <a:cxnLst/>
              <a:rect l="l" t="t" r="r" b="b"/>
              <a:pathLst>
                <a:path w="3393970" h="2776353">
                  <a:moveTo>
                    <a:pt x="0" y="0"/>
                  </a:moveTo>
                  <a:lnTo>
                    <a:pt x="3393970" y="0"/>
                  </a:lnTo>
                  <a:lnTo>
                    <a:pt x="3393970" y="2776353"/>
                  </a:lnTo>
                  <a:lnTo>
                    <a:pt x="0" y="277635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28575"/>
              <a:ext cx="3393970" cy="27477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3175321">
            <a:off x="-1366085" y="204359"/>
            <a:ext cx="4223237" cy="2111619"/>
          </a:xfrm>
          <a:custGeom>
            <a:avLst/>
            <a:gdLst/>
            <a:ahLst/>
            <a:cxnLst/>
            <a:rect l="l" t="t" r="r" b="b"/>
            <a:pathLst>
              <a:path w="4223237" h="2111619">
                <a:moveTo>
                  <a:pt x="0" y="0"/>
                </a:moveTo>
                <a:lnTo>
                  <a:pt x="4223237" y="0"/>
                </a:lnTo>
                <a:lnTo>
                  <a:pt x="4223237" y="2111619"/>
                </a:lnTo>
                <a:lnTo>
                  <a:pt x="0" y="21116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400000">
            <a:off x="14383642" y="-23805"/>
            <a:ext cx="1283303" cy="2057400"/>
          </a:xfrm>
          <a:custGeom>
            <a:avLst/>
            <a:gdLst/>
            <a:ahLst/>
            <a:cxnLst/>
            <a:rect l="l" t="t" r="r" b="b"/>
            <a:pathLst>
              <a:path w="1283303" h="2057400">
                <a:moveTo>
                  <a:pt x="0" y="0"/>
                </a:moveTo>
                <a:lnTo>
                  <a:pt x="1283303" y="0"/>
                </a:lnTo>
                <a:lnTo>
                  <a:pt x="128330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053994" y="5566620"/>
            <a:ext cx="3303043" cy="5191423"/>
          </a:xfrm>
          <a:custGeom>
            <a:avLst/>
            <a:gdLst/>
            <a:ahLst/>
            <a:cxnLst/>
            <a:rect l="l" t="t" r="r" b="b"/>
            <a:pathLst>
              <a:path w="3303043" h="5191423">
                <a:moveTo>
                  <a:pt x="0" y="0"/>
                </a:moveTo>
                <a:lnTo>
                  <a:pt x="3303043" y="0"/>
                </a:lnTo>
                <a:lnTo>
                  <a:pt x="3303043" y="5191424"/>
                </a:lnTo>
                <a:lnTo>
                  <a:pt x="0" y="519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2530736" y="591671"/>
            <a:ext cx="13487399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6000" b="1" dirty="0">
                <a:solidFill>
                  <a:srgbClr val="2B5796"/>
                </a:solidFill>
                <a:latin typeface="Fira Sans Heavy"/>
                <a:ea typeface="Fira Sans Heavy"/>
                <a:cs typeface="Fira Sans Heavy"/>
                <a:sym typeface="Fira Sans Heavy"/>
              </a:rPr>
              <a:t>Прием на обучение </a:t>
            </a:r>
            <a:endParaRPr lang="ru-RU" sz="6000" b="1" dirty="0" smtClean="0">
              <a:solidFill>
                <a:srgbClr val="2B5796"/>
              </a:solidFill>
              <a:latin typeface="Fira Sans Heavy"/>
              <a:ea typeface="Fira Sans Heavy"/>
              <a:cs typeface="Fira Sans Heavy"/>
              <a:sym typeface="Fira Sans Heavy"/>
            </a:endParaRPr>
          </a:p>
          <a:p>
            <a:pPr algn="ctr"/>
            <a:r>
              <a:rPr lang="ru-RU" sz="6000" b="1" dirty="0" smtClean="0">
                <a:solidFill>
                  <a:srgbClr val="2B5796"/>
                </a:solidFill>
                <a:latin typeface="Fira Sans Heavy"/>
                <a:ea typeface="Fira Sans Heavy"/>
                <a:cs typeface="Fira Sans Heavy"/>
                <a:sym typeface="Fira Sans Heavy"/>
              </a:rPr>
              <a:t>в </a:t>
            </a:r>
            <a:r>
              <a:rPr lang="ru-RU" sz="6000" b="1" dirty="0">
                <a:solidFill>
                  <a:srgbClr val="2B5796"/>
                </a:solidFill>
                <a:latin typeface="Fira Sans Heavy"/>
                <a:ea typeface="Fira Sans Heavy"/>
                <a:cs typeface="Fira Sans Heavy"/>
                <a:sym typeface="Fira Sans Heavy"/>
              </a:rPr>
              <a:t>рамках целевой квоты</a:t>
            </a:r>
            <a:endParaRPr lang="en-US" sz="6000" b="1" dirty="0">
              <a:solidFill>
                <a:srgbClr val="2B5796"/>
              </a:solidFill>
              <a:latin typeface="Fira Sans Heavy"/>
              <a:ea typeface="Fira Sans Heavy"/>
              <a:cs typeface="Fira Sans Heavy"/>
              <a:sym typeface="Fira Sans Heavy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1527" y="348737"/>
            <a:ext cx="1816765" cy="182286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438400" y="2469637"/>
            <a:ext cx="1341120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механизм целевого обучения и приема на целевое обучение по образовательным программам высшего образования:</a:t>
            </a:r>
          </a:p>
          <a:p>
            <a:pPr algn="just"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этап </a:t>
            </a: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(2 августа - приказ о зачислении по целевой квоте): заключить договор о целевом обучении с ЗАКАЗЧИКОМ, письменно уведомить СГМУ о заключении договора (предоставить копию договора) 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 3" charset="2"/>
              <a:buChar char=""/>
              <a:defRPr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о целевом обучении заключается </a:t>
            </a: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форме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утвержденной постановлением Правительства Российской Федерации от 27 апреля 2024 г. № 555 «О целевом обучении по образовательным программам среднего профессионального и высшего образования»</a:t>
            </a:r>
          </a:p>
          <a:p>
            <a:pPr algn="just">
              <a:buFont typeface="Wingdings 3" charset="2"/>
              <a:buChar char=""/>
              <a:defRPr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заключить договор о целевом обучении можно в письменном виде на бумажном носителе или через ЕЦП «Работа в России», если есть техническая возможность</a:t>
            </a:r>
          </a:p>
          <a:p>
            <a:pPr algn="just">
              <a:buFont typeface="Wingdings 3" charset="2"/>
              <a:buChar char=""/>
              <a:defRPr/>
            </a:pP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заключения договора о целевом обучении - со 2 августа по 31 августа включительно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600" y="7798989"/>
            <a:ext cx="2115495" cy="248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45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258292" y="273197"/>
            <a:ext cx="13944598" cy="11074866"/>
            <a:chOff x="0" y="0"/>
            <a:chExt cx="3393970" cy="277635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93970" cy="2776353"/>
            </a:xfrm>
            <a:custGeom>
              <a:avLst/>
              <a:gdLst/>
              <a:ahLst/>
              <a:cxnLst/>
              <a:rect l="l" t="t" r="r" b="b"/>
              <a:pathLst>
                <a:path w="3393970" h="2776353">
                  <a:moveTo>
                    <a:pt x="0" y="0"/>
                  </a:moveTo>
                  <a:lnTo>
                    <a:pt x="3393970" y="0"/>
                  </a:lnTo>
                  <a:lnTo>
                    <a:pt x="3393970" y="2776353"/>
                  </a:lnTo>
                  <a:lnTo>
                    <a:pt x="0" y="277635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28575"/>
              <a:ext cx="3393970" cy="27477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3175321">
            <a:off x="-1366085" y="204359"/>
            <a:ext cx="4223237" cy="2111619"/>
          </a:xfrm>
          <a:custGeom>
            <a:avLst/>
            <a:gdLst/>
            <a:ahLst/>
            <a:cxnLst/>
            <a:rect l="l" t="t" r="r" b="b"/>
            <a:pathLst>
              <a:path w="4223237" h="2111619">
                <a:moveTo>
                  <a:pt x="0" y="0"/>
                </a:moveTo>
                <a:lnTo>
                  <a:pt x="4223237" y="0"/>
                </a:lnTo>
                <a:lnTo>
                  <a:pt x="4223237" y="2111619"/>
                </a:lnTo>
                <a:lnTo>
                  <a:pt x="0" y="21116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400000">
            <a:off x="14383642" y="-23805"/>
            <a:ext cx="1283303" cy="2057400"/>
          </a:xfrm>
          <a:custGeom>
            <a:avLst/>
            <a:gdLst/>
            <a:ahLst/>
            <a:cxnLst/>
            <a:rect l="l" t="t" r="r" b="b"/>
            <a:pathLst>
              <a:path w="1283303" h="2057400">
                <a:moveTo>
                  <a:pt x="0" y="0"/>
                </a:moveTo>
                <a:lnTo>
                  <a:pt x="1283303" y="0"/>
                </a:lnTo>
                <a:lnTo>
                  <a:pt x="128330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053994" y="5566620"/>
            <a:ext cx="3303043" cy="5191423"/>
          </a:xfrm>
          <a:custGeom>
            <a:avLst/>
            <a:gdLst/>
            <a:ahLst/>
            <a:cxnLst/>
            <a:rect l="l" t="t" r="r" b="b"/>
            <a:pathLst>
              <a:path w="3303043" h="5191423">
                <a:moveTo>
                  <a:pt x="0" y="0"/>
                </a:moveTo>
                <a:lnTo>
                  <a:pt x="3303043" y="0"/>
                </a:lnTo>
                <a:lnTo>
                  <a:pt x="3303043" y="5191424"/>
                </a:lnTo>
                <a:lnTo>
                  <a:pt x="0" y="519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2524419" y="416318"/>
            <a:ext cx="13487399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400" b="1" dirty="0">
                <a:solidFill>
                  <a:srgbClr val="2B5796"/>
                </a:solidFill>
                <a:latin typeface="Fira Sans Heavy"/>
                <a:ea typeface="Fira Sans Heavy"/>
                <a:cs typeface="Fira Sans Heavy"/>
                <a:sym typeface="Fira Sans Heavy"/>
              </a:rPr>
              <a:t>Прием на обучение </a:t>
            </a:r>
            <a:r>
              <a:rPr lang="ru-RU" sz="4400" b="1" dirty="0" smtClean="0">
                <a:solidFill>
                  <a:srgbClr val="2B5796"/>
                </a:solidFill>
                <a:latin typeface="Fira Sans Heavy"/>
                <a:ea typeface="Fira Sans Heavy"/>
                <a:cs typeface="Fira Sans Heavy"/>
                <a:sym typeface="Fira Sans Heavy"/>
              </a:rPr>
              <a:t>в </a:t>
            </a:r>
            <a:r>
              <a:rPr lang="ru-RU" sz="4400" b="1" dirty="0">
                <a:solidFill>
                  <a:srgbClr val="2B5796"/>
                </a:solidFill>
                <a:latin typeface="Fira Sans Heavy"/>
                <a:ea typeface="Fira Sans Heavy"/>
                <a:cs typeface="Fira Sans Heavy"/>
                <a:sym typeface="Fira Sans Heavy"/>
              </a:rPr>
              <a:t>рамках целевой квоты</a:t>
            </a:r>
            <a:endParaRPr lang="en-US" sz="4400" b="1" dirty="0">
              <a:solidFill>
                <a:srgbClr val="2B5796"/>
              </a:solidFill>
              <a:latin typeface="Fira Sans Heavy"/>
              <a:ea typeface="Fira Sans Heavy"/>
              <a:cs typeface="Fira Sans Heavy"/>
              <a:sym typeface="Fira Sans Heavy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1527" y="348737"/>
            <a:ext cx="1816765" cy="18228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600" y="7798989"/>
            <a:ext cx="2115495" cy="2481287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646814"/>
              </p:ext>
            </p:extLst>
          </p:nvPr>
        </p:nvGraphicFramePr>
        <p:xfrm>
          <a:off x="3302500" y="1646538"/>
          <a:ext cx="12470899" cy="78047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1196">
                  <a:extLst>
                    <a:ext uri="{9D8B030D-6E8A-4147-A177-3AD203B41FA5}">
                      <a16:colId xmlns:a16="http://schemas.microsoft.com/office/drawing/2014/main" val="972973094"/>
                    </a:ext>
                  </a:extLst>
                </a:gridCol>
                <a:gridCol w="2538091">
                  <a:extLst>
                    <a:ext uri="{9D8B030D-6E8A-4147-A177-3AD203B41FA5}">
                      <a16:colId xmlns:a16="http://schemas.microsoft.com/office/drawing/2014/main" val="506611644"/>
                    </a:ext>
                  </a:extLst>
                </a:gridCol>
                <a:gridCol w="3311196">
                  <a:extLst>
                    <a:ext uri="{9D8B030D-6E8A-4147-A177-3AD203B41FA5}">
                      <a16:colId xmlns:a16="http://schemas.microsoft.com/office/drawing/2014/main" val="1154327548"/>
                    </a:ext>
                  </a:extLst>
                </a:gridCol>
                <a:gridCol w="3310416">
                  <a:extLst>
                    <a:ext uri="{9D8B030D-6E8A-4147-A177-3AD203B41FA5}">
                      <a16:colId xmlns:a16="http://schemas.microsoft.com/office/drawing/2014/main" val="169533357"/>
                    </a:ext>
                  </a:extLst>
                </a:gridCol>
              </a:tblGrid>
              <a:tr h="86709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Код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820" marR="5882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Специальность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820" marR="5882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Контрольные цифры приема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(места, финансируемые за счет средств федерального бюджета)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820" marR="5882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757419"/>
                  </a:ext>
                </a:extLst>
              </a:tr>
              <a:tr h="3491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Всего бюджетных мест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820" marR="588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Целевая квота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820" marR="58820" marT="0" marB="0"/>
                </a:tc>
                <a:extLst>
                  <a:ext uri="{0D108BD9-81ED-4DB2-BD59-A6C34878D82A}">
                    <a16:rowId xmlns:a16="http://schemas.microsoft.com/office/drawing/2014/main" val="3153483624"/>
                  </a:ext>
                </a:extLst>
              </a:tr>
              <a:tr h="2972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30.05.01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820" marR="5882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Медицинская биохимия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820" marR="58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820" marR="588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820" marR="58820" marT="0" marB="0"/>
                </a:tc>
                <a:extLst>
                  <a:ext uri="{0D108BD9-81ED-4DB2-BD59-A6C34878D82A}">
                    <a16:rowId xmlns:a16="http://schemas.microsoft.com/office/drawing/2014/main" val="2640531050"/>
                  </a:ext>
                </a:extLst>
              </a:tr>
              <a:tr h="2972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31.05.01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820" marR="5882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Лечебное дело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820" marR="58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231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820" marR="588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174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820" marR="58820" marT="0" marB="0"/>
                </a:tc>
                <a:extLst>
                  <a:ext uri="{0D108BD9-81ED-4DB2-BD59-A6C34878D82A}">
                    <a16:rowId xmlns:a16="http://schemas.microsoft.com/office/drawing/2014/main" val="560378638"/>
                  </a:ext>
                </a:extLst>
              </a:tr>
              <a:tr h="2972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31.05.02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820" marR="5882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Педиатрия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820" marR="58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</a:t>
                      </a: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820" marR="588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60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820" marR="58820" marT="0" marB="0"/>
                </a:tc>
                <a:extLst>
                  <a:ext uri="{0D108BD9-81ED-4DB2-BD59-A6C34878D82A}">
                    <a16:rowId xmlns:a16="http://schemas.microsoft.com/office/drawing/2014/main" val="330020586"/>
                  </a:ext>
                </a:extLst>
              </a:tr>
              <a:tr h="2972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31.05.03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820" marR="5882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Стоматология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820" marR="58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820" marR="588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50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820" marR="58820" marT="0" marB="0"/>
                </a:tc>
                <a:extLst>
                  <a:ext uri="{0D108BD9-81ED-4DB2-BD59-A6C34878D82A}">
                    <a16:rowId xmlns:a16="http://schemas.microsoft.com/office/drawing/2014/main" val="3986417476"/>
                  </a:ext>
                </a:extLst>
              </a:tr>
              <a:tr h="5945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32.05.01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820" marR="5882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Медико-профилактическое дело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820" marR="58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820" marR="588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820" marR="58820" marT="0" marB="0"/>
                </a:tc>
                <a:extLst>
                  <a:ext uri="{0D108BD9-81ED-4DB2-BD59-A6C34878D82A}">
                    <a16:rowId xmlns:a16="http://schemas.microsoft.com/office/drawing/2014/main" val="4177321654"/>
                  </a:ext>
                </a:extLst>
              </a:tr>
              <a:tr h="2972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33.05.01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820" marR="5882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Фармация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820" marR="58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r>
                        <a:rPr lang="en-US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820" marR="588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820" marR="58820" marT="0" marB="0"/>
                </a:tc>
                <a:extLst>
                  <a:ext uri="{0D108BD9-81ED-4DB2-BD59-A6C34878D82A}">
                    <a16:rowId xmlns:a16="http://schemas.microsoft.com/office/drawing/2014/main" val="3102223524"/>
                  </a:ext>
                </a:extLst>
              </a:tr>
              <a:tr h="5945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37.05.01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820" marR="5882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Клиническая психология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820" marR="58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r>
                        <a:rPr lang="en-US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820" marR="588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820" marR="58820" marT="0" marB="0"/>
                </a:tc>
                <a:extLst>
                  <a:ext uri="{0D108BD9-81ED-4DB2-BD59-A6C34878D82A}">
                    <a16:rowId xmlns:a16="http://schemas.microsoft.com/office/drawing/2014/main" val="3570738518"/>
                  </a:ext>
                </a:extLst>
              </a:tr>
              <a:tr h="5945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31.05.01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820" marR="5882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Лечебное дело (на английском языке)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820" marR="58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820" marR="588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820" marR="58820" marT="0" marB="0"/>
                </a:tc>
                <a:extLst>
                  <a:ext uri="{0D108BD9-81ED-4DB2-BD59-A6C34878D82A}">
                    <a16:rowId xmlns:a16="http://schemas.microsoft.com/office/drawing/2014/main" val="3963086688"/>
                  </a:ext>
                </a:extLst>
              </a:tr>
              <a:tr h="2972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37.03.01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820" marR="5882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Психология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820" marR="58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820" marR="588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820" marR="58820" marT="0" marB="0"/>
                </a:tc>
                <a:extLst>
                  <a:ext uri="{0D108BD9-81ED-4DB2-BD59-A6C34878D82A}">
                    <a16:rowId xmlns:a16="http://schemas.microsoft.com/office/drawing/2014/main" val="3919647778"/>
                  </a:ext>
                </a:extLst>
              </a:tr>
              <a:tr h="2972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39.03.02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820" marR="58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Социальная работа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820" marR="58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820" marR="588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820" marR="58820" marT="0" marB="0"/>
                </a:tc>
                <a:extLst>
                  <a:ext uri="{0D108BD9-81ED-4DB2-BD59-A6C34878D82A}">
                    <a16:rowId xmlns:a16="http://schemas.microsoft.com/office/drawing/2014/main" val="494816493"/>
                  </a:ext>
                </a:extLst>
              </a:tr>
              <a:tr h="14864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49.03.02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820" marR="58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Физическая культура для лиц с отклонениями в состоянии здоровья (адаптивная физическая культура)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820" marR="58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820" marR="58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820" marR="58820" marT="0" marB="0" anchor="ctr"/>
                </a:tc>
                <a:extLst>
                  <a:ext uri="{0D108BD9-81ED-4DB2-BD59-A6C34878D82A}">
                    <a16:rowId xmlns:a16="http://schemas.microsoft.com/office/drawing/2014/main" val="3142124645"/>
                  </a:ext>
                </a:extLst>
              </a:tr>
              <a:tr h="2972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38.03.01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820" marR="58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Экономика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820" marR="58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820" marR="588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820" marR="58820" marT="0" marB="0"/>
                </a:tc>
                <a:extLst>
                  <a:ext uri="{0D108BD9-81ED-4DB2-BD59-A6C34878D82A}">
                    <a16:rowId xmlns:a16="http://schemas.microsoft.com/office/drawing/2014/main" val="1355373557"/>
                  </a:ext>
                </a:extLst>
              </a:tr>
              <a:tr h="2972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38.03.02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820" marR="58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Менеджмент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820" marR="58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820" marR="588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820" marR="58820" marT="0" marB="0"/>
                </a:tc>
                <a:extLst>
                  <a:ext uri="{0D108BD9-81ED-4DB2-BD59-A6C34878D82A}">
                    <a16:rowId xmlns:a16="http://schemas.microsoft.com/office/drawing/2014/main" val="1381724086"/>
                  </a:ext>
                </a:extLst>
              </a:tr>
              <a:tr h="29729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ВСЕГО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820" marR="5882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448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820" marR="588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294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820" marR="58820" marT="0" marB="0"/>
                </a:tc>
                <a:extLst>
                  <a:ext uri="{0D108BD9-81ED-4DB2-BD59-A6C34878D82A}">
                    <a16:rowId xmlns:a16="http://schemas.microsoft.com/office/drawing/2014/main" val="1939797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520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258292" y="273197"/>
            <a:ext cx="13944598" cy="11074866"/>
            <a:chOff x="0" y="0"/>
            <a:chExt cx="3393970" cy="277635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93970" cy="2776353"/>
            </a:xfrm>
            <a:custGeom>
              <a:avLst/>
              <a:gdLst/>
              <a:ahLst/>
              <a:cxnLst/>
              <a:rect l="l" t="t" r="r" b="b"/>
              <a:pathLst>
                <a:path w="3393970" h="2776353">
                  <a:moveTo>
                    <a:pt x="0" y="0"/>
                  </a:moveTo>
                  <a:lnTo>
                    <a:pt x="3393970" y="0"/>
                  </a:lnTo>
                  <a:lnTo>
                    <a:pt x="3393970" y="2776353"/>
                  </a:lnTo>
                  <a:lnTo>
                    <a:pt x="0" y="277635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28575"/>
              <a:ext cx="3393970" cy="27477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3175321">
            <a:off x="-1366085" y="204359"/>
            <a:ext cx="4223237" cy="2111619"/>
          </a:xfrm>
          <a:custGeom>
            <a:avLst/>
            <a:gdLst/>
            <a:ahLst/>
            <a:cxnLst/>
            <a:rect l="l" t="t" r="r" b="b"/>
            <a:pathLst>
              <a:path w="4223237" h="2111619">
                <a:moveTo>
                  <a:pt x="0" y="0"/>
                </a:moveTo>
                <a:lnTo>
                  <a:pt x="4223237" y="0"/>
                </a:lnTo>
                <a:lnTo>
                  <a:pt x="4223237" y="2111619"/>
                </a:lnTo>
                <a:lnTo>
                  <a:pt x="0" y="21116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400000">
            <a:off x="14383642" y="-23805"/>
            <a:ext cx="1283303" cy="2057400"/>
          </a:xfrm>
          <a:custGeom>
            <a:avLst/>
            <a:gdLst/>
            <a:ahLst/>
            <a:cxnLst/>
            <a:rect l="l" t="t" r="r" b="b"/>
            <a:pathLst>
              <a:path w="1283303" h="2057400">
                <a:moveTo>
                  <a:pt x="0" y="0"/>
                </a:moveTo>
                <a:lnTo>
                  <a:pt x="1283303" y="0"/>
                </a:lnTo>
                <a:lnTo>
                  <a:pt x="128330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053994" y="5566620"/>
            <a:ext cx="3303043" cy="5191423"/>
          </a:xfrm>
          <a:custGeom>
            <a:avLst/>
            <a:gdLst/>
            <a:ahLst/>
            <a:cxnLst/>
            <a:rect l="l" t="t" r="r" b="b"/>
            <a:pathLst>
              <a:path w="3303043" h="5191423">
                <a:moveTo>
                  <a:pt x="0" y="0"/>
                </a:moveTo>
                <a:lnTo>
                  <a:pt x="3303043" y="0"/>
                </a:lnTo>
                <a:lnTo>
                  <a:pt x="3303043" y="5191424"/>
                </a:lnTo>
                <a:lnTo>
                  <a:pt x="0" y="519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2524419" y="416318"/>
            <a:ext cx="13487399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400" b="1" dirty="0">
                <a:solidFill>
                  <a:srgbClr val="2B5796"/>
                </a:solidFill>
                <a:latin typeface="Fira Sans Heavy"/>
                <a:ea typeface="Fira Sans Heavy"/>
                <a:cs typeface="Fira Sans Heavy"/>
                <a:sym typeface="Fira Sans Heavy"/>
              </a:rPr>
              <a:t>Прием на обучение </a:t>
            </a:r>
            <a:endParaRPr lang="ru-RU" sz="4400" b="1" dirty="0" smtClean="0">
              <a:solidFill>
                <a:srgbClr val="2B5796"/>
              </a:solidFill>
              <a:latin typeface="Fira Sans Heavy"/>
              <a:ea typeface="Fira Sans Heavy"/>
              <a:cs typeface="Fira Sans Heavy"/>
              <a:sym typeface="Fira Sans Heavy"/>
            </a:endParaRPr>
          </a:p>
          <a:p>
            <a:pPr algn="ctr"/>
            <a:r>
              <a:rPr lang="ru-RU" sz="4400" b="1" dirty="0" smtClean="0">
                <a:solidFill>
                  <a:srgbClr val="2B5796"/>
                </a:solidFill>
                <a:latin typeface="Fira Sans Heavy"/>
                <a:ea typeface="Fira Sans Heavy"/>
                <a:cs typeface="Fira Sans Heavy"/>
                <a:sym typeface="Fira Sans Heavy"/>
              </a:rPr>
              <a:t>в </a:t>
            </a:r>
            <a:r>
              <a:rPr lang="ru-RU" sz="4400" b="1" dirty="0">
                <a:solidFill>
                  <a:srgbClr val="2B5796"/>
                </a:solidFill>
                <a:latin typeface="Fira Sans Heavy"/>
                <a:ea typeface="Fira Sans Heavy"/>
                <a:cs typeface="Fira Sans Heavy"/>
                <a:sym typeface="Fira Sans Heavy"/>
              </a:rPr>
              <a:t>рамках целевой квоты</a:t>
            </a:r>
            <a:endParaRPr lang="en-US" sz="4400" b="1" dirty="0">
              <a:solidFill>
                <a:srgbClr val="2B5796"/>
              </a:solidFill>
              <a:latin typeface="Fira Sans Heavy"/>
              <a:ea typeface="Fira Sans Heavy"/>
              <a:cs typeface="Fira Sans Heavy"/>
              <a:sym typeface="Fira Sans Heavy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1527" y="348737"/>
            <a:ext cx="1816765" cy="18228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600" y="7798989"/>
            <a:ext cx="2115495" cy="248128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716707" y="1758865"/>
            <a:ext cx="13228429" cy="7237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>
              <a:spcBef>
                <a:spcPts val="600"/>
              </a:spcBef>
              <a:buClr>
                <a:srgbClr val="A53010"/>
              </a:buClr>
              <a:defRPr/>
            </a:pPr>
            <a:r>
              <a:rPr lang="ru-RU" altLang="ru-RU" sz="29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Заказчиками целевого обучения в СГМУ являются региональные министерства и департаменты здравоохранения, а также ФМБА, </a:t>
            </a:r>
            <a:r>
              <a:rPr lang="ru-RU" altLang="ru-RU" sz="29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Роспотребнадзор</a:t>
            </a:r>
            <a:r>
              <a:rPr lang="ru-RU" altLang="ru-RU" sz="29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ФСИН России, основным заказчиком целевого обучения в СГМУ – Минздрав Архангельской области</a:t>
            </a:r>
          </a:p>
          <a:p>
            <a:pPr lvl="0" algn="ctr" defTabSz="457200">
              <a:spcBef>
                <a:spcPts val="1000"/>
              </a:spcBef>
              <a:buClr>
                <a:srgbClr val="A53010"/>
              </a:buClr>
              <a:defRPr/>
            </a:pPr>
            <a:r>
              <a:rPr lang="ru-RU" altLang="ru-RU" sz="29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altLang="ru-RU" sz="29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заказчику целевого обучения – Минздрав Архангельской области</a:t>
            </a:r>
          </a:p>
          <a:p>
            <a:pPr lvl="0" algn="ctr" defTabSz="457200">
              <a:spcBef>
                <a:spcPts val="1000"/>
              </a:spcBef>
              <a:buClr>
                <a:srgbClr val="A53010"/>
              </a:buClr>
              <a:defRPr/>
            </a:pPr>
            <a:r>
              <a:rPr lang="ru-RU" altLang="ru-RU" sz="29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Минздрава АО - </a:t>
            </a:r>
            <a:r>
              <a:rPr lang="en-US" altLang="ru-RU" sz="29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</a:t>
            </a:r>
            <a:r>
              <a:rPr lang="ru-RU" altLang="ru-RU" sz="29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ru-RU" sz="29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minzdrav</a:t>
            </a:r>
            <a:r>
              <a:rPr lang="ru-RU" altLang="ru-RU" sz="29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</a:t>
            </a:r>
            <a:r>
              <a:rPr lang="en-US" altLang="ru-RU" sz="29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endParaRPr lang="en-US" altLang="ru-RU" sz="29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457200">
              <a:spcBef>
                <a:spcPts val="1000"/>
              </a:spcBef>
              <a:buClr>
                <a:srgbClr val="A53010"/>
              </a:buClr>
              <a:defRPr/>
            </a:pPr>
            <a:r>
              <a:rPr lang="ru-RU" altLang="ru-RU" sz="29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Форма целевого договора (Раздел Кадровая работа/Целевое обучение)</a:t>
            </a:r>
          </a:p>
          <a:p>
            <a:pPr lvl="0" algn="just" defTabSz="457200">
              <a:spcBef>
                <a:spcPts val="1000"/>
              </a:spcBef>
              <a:buClr>
                <a:srgbClr val="A53010"/>
              </a:buClr>
              <a:defRPr/>
            </a:pPr>
            <a:r>
              <a:rPr lang="ru-RU" altLang="ru-RU" sz="29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Перечень подведомственных медицинских организаций</a:t>
            </a:r>
          </a:p>
          <a:p>
            <a:pPr lvl="0" algn="just" defTabSz="457200">
              <a:spcBef>
                <a:spcPts val="1000"/>
              </a:spcBef>
              <a:buClr>
                <a:srgbClr val="A53010"/>
              </a:buClr>
              <a:defRPr/>
            </a:pPr>
            <a:r>
              <a:rPr lang="ru-RU" altLang="ru-RU" sz="29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(Раздел Информатизация/Поиск подведомственной организации)</a:t>
            </a:r>
          </a:p>
          <a:p>
            <a:pPr lvl="0" algn="just" defTabSz="457200">
              <a:spcBef>
                <a:spcPts val="1000"/>
              </a:spcBef>
              <a:buClr>
                <a:srgbClr val="A53010"/>
              </a:buClr>
              <a:defRPr/>
            </a:pPr>
            <a:r>
              <a:rPr lang="ru-RU" altLang="ru-RU" sz="29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Контактное лицо - </a:t>
            </a:r>
            <a:r>
              <a:rPr lang="ru-RU" altLang="ru-RU" sz="29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Насибян</a:t>
            </a:r>
            <a:r>
              <a:rPr lang="ru-RU" altLang="ru-RU" sz="29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Юрьевна – консультант отдела кадровой политики и государственной гражданской службы министерства здравоохранения Архангельской области.</a:t>
            </a:r>
          </a:p>
          <a:p>
            <a:pPr lvl="0" defTabSz="457200">
              <a:spcBef>
                <a:spcPts val="1000"/>
              </a:spcBef>
              <a:buClr>
                <a:srgbClr val="A53010"/>
              </a:buClr>
              <a:defRPr/>
            </a:pPr>
            <a:r>
              <a:rPr lang="ru-RU" altLang="ru-RU" sz="29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(8182) 45-44-91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90633" y="7810790"/>
            <a:ext cx="5078408" cy="223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83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598596" y="0"/>
            <a:ext cx="12886479" cy="10541466"/>
            <a:chOff x="0" y="0"/>
            <a:chExt cx="3393970" cy="277635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93970" cy="2776353"/>
            </a:xfrm>
            <a:custGeom>
              <a:avLst/>
              <a:gdLst/>
              <a:ahLst/>
              <a:cxnLst/>
              <a:rect l="l" t="t" r="r" b="b"/>
              <a:pathLst>
                <a:path w="3393970" h="2776353">
                  <a:moveTo>
                    <a:pt x="0" y="0"/>
                  </a:moveTo>
                  <a:lnTo>
                    <a:pt x="3393970" y="0"/>
                  </a:lnTo>
                  <a:lnTo>
                    <a:pt x="3393970" y="2776353"/>
                  </a:lnTo>
                  <a:lnTo>
                    <a:pt x="0" y="277635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28575"/>
              <a:ext cx="3393970" cy="27477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3175321">
            <a:off x="-1366085" y="204359"/>
            <a:ext cx="4223237" cy="2111619"/>
          </a:xfrm>
          <a:custGeom>
            <a:avLst/>
            <a:gdLst/>
            <a:ahLst/>
            <a:cxnLst/>
            <a:rect l="l" t="t" r="r" b="b"/>
            <a:pathLst>
              <a:path w="4223237" h="2111619">
                <a:moveTo>
                  <a:pt x="0" y="0"/>
                </a:moveTo>
                <a:lnTo>
                  <a:pt x="4223237" y="0"/>
                </a:lnTo>
                <a:lnTo>
                  <a:pt x="4223237" y="2111619"/>
                </a:lnTo>
                <a:lnTo>
                  <a:pt x="0" y="21116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400000">
            <a:off x="14383642" y="-23805"/>
            <a:ext cx="1283303" cy="2057400"/>
          </a:xfrm>
          <a:custGeom>
            <a:avLst/>
            <a:gdLst/>
            <a:ahLst/>
            <a:cxnLst/>
            <a:rect l="l" t="t" r="r" b="b"/>
            <a:pathLst>
              <a:path w="1283303" h="2057400">
                <a:moveTo>
                  <a:pt x="0" y="0"/>
                </a:moveTo>
                <a:lnTo>
                  <a:pt x="1283303" y="0"/>
                </a:lnTo>
                <a:lnTo>
                  <a:pt x="128330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053994" y="5566620"/>
            <a:ext cx="3303043" cy="5191423"/>
          </a:xfrm>
          <a:custGeom>
            <a:avLst/>
            <a:gdLst/>
            <a:ahLst/>
            <a:cxnLst/>
            <a:rect l="l" t="t" r="r" b="b"/>
            <a:pathLst>
              <a:path w="3303043" h="5191423">
                <a:moveTo>
                  <a:pt x="0" y="0"/>
                </a:moveTo>
                <a:lnTo>
                  <a:pt x="3303043" y="0"/>
                </a:lnTo>
                <a:lnTo>
                  <a:pt x="3303043" y="5191424"/>
                </a:lnTo>
                <a:lnTo>
                  <a:pt x="0" y="519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652981">
            <a:off x="-1094660" y="7164020"/>
            <a:ext cx="4486286" cy="3532950"/>
          </a:xfrm>
          <a:custGeom>
            <a:avLst/>
            <a:gdLst/>
            <a:ahLst/>
            <a:cxnLst/>
            <a:rect l="l" t="t" r="r" b="b"/>
            <a:pathLst>
              <a:path w="4486286" h="3532950">
                <a:moveTo>
                  <a:pt x="0" y="0"/>
                </a:moveTo>
                <a:lnTo>
                  <a:pt x="4486286" y="0"/>
                </a:lnTo>
                <a:lnTo>
                  <a:pt x="4486286" y="3532950"/>
                </a:lnTo>
                <a:lnTo>
                  <a:pt x="0" y="353295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296409" y="3141584"/>
            <a:ext cx="2367241" cy="2160107"/>
          </a:xfrm>
          <a:custGeom>
            <a:avLst/>
            <a:gdLst/>
            <a:ahLst/>
            <a:cxnLst/>
            <a:rect l="l" t="t" r="r" b="b"/>
            <a:pathLst>
              <a:path w="2367241" h="2160107">
                <a:moveTo>
                  <a:pt x="0" y="0"/>
                </a:moveTo>
                <a:lnTo>
                  <a:pt x="2367241" y="0"/>
                </a:lnTo>
                <a:lnTo>
                  <a:pt x="2367241" y="2160107"/>
                </a:lnTo>
                <a:lnTo>
                  <a:pt x="0" y="216010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860973" y="651351"/>
            <a:ext cx="12013156" cy="7764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5599"/>
              </a:lnSpc>
            </a:pPr>
            <a:r>
              <a:rPr lang="ru-RU" sz="6999" b="1" dirty="0">
                <a:solidFill>
                  <a:srgbClr val="2B5796"/>
                </a:solidFill>
                <a:latin typeface="Fira Sans Heavy"/>
                <a:ea typeface="Fira Sans Heavy"/>
                <a:cs typeface="Fira Sans Heavy"/>
                <a:sym typeface="Fira Sans Heavy"/>
              </a:rPr>
              <a:t>Консультации</a:t>
            </a:r>
            <a:endParaRPr lang="en-US" sz="6999" b="1" dirty="0">
              <a:solidFill>
                <a:srgbClr val="2B5796"/>
              </a:solidFill>
              <a:latin typeface="Fira Sans Heavy"/>
              <a:ea typeface="Fira Sans Heavy"/>
              <a:cs typeface="Fira Sans Heavy"/>
              <a:sym typeface="Fira Sans Heavy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356936" y="8256585"/>
            <a:ext cx="2115495" cy="248128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8698" y="306261"/>
            <a:ext cx="1438781" cy="1444877"/>
          </a:xfrm>
          <a:prstGeom prst="rect">
            <a:avLst/>
          </a:prstGeom>
        </p:spPr>
      </p:pic>
      <p:sp>
        <p:nvSpPr>
          <p:cNvPr id="20" name="Содержимое 5"/>
          <p:cNvSpPr txBox="1">
            <a:spLocks/>
          </p:cNvSpPr>
          <p:nvPr/>
        </p:nvSpPr>
        <p:spPr>
          <a:xfrm>
            <a:off x="2860973" y="1700202"/>
            <a:ext cx="12435436" cy="72256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ПРИЕМНАЯ КОМИССИЯ</a:t>
            </a:r>
          </a:p>
          <a:p>
            <a:pPr marL="357188" indent="0">
              <a:buFont typeface="Arial" charset="0"/>
              <a:buNone/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57188" indent="0">
              <a:buFont typeface="Arial" charset="0"/>
              <a:buNone/>
              <a:defRPr/>
            </a:pPr>
            <a:r>
              <a:rPr lang="en-U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15"/>
              </a:rPr>
              <a:t>priem</a:t>
            </a:r>
            <a:r>
              <a:rPr lang="ru-RU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15"/>
              </a:rPr>
              <a:t>29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15"/>
              </a:rPr>
              <a:t>@nsmu.ru</a:t>
            </a:r>
            <a:endParaRPr lang="en-US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57188" indent="0">
              <a:buFont typeface="Arial" charset="0"/>
              <a:buNone/>
              <a:defRPr/>
            </a:pPr>
            <a:r>
              <a:rPr lang="ru-RU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Телефон для справок</a:t>
            </a:r>
            <a:r>
              <a:rPr lang="ru-RU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 </a:t>
            </a:r>
          </a:p>
          <a:p>
            <a:pPr marL="357188" indent="0">
              <a:buFont typeface="Wingdings 3" panose="05040102010807070707" pitchFamily="18" charset="2"/>
              <a:buNone/>
              <a:defRPr/>
            </a:pPr>
            <a:r>
              <a:rPr lang="ru-RU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8-921-678-48-01</a:t>
            </a:r>
          </a:p>
          <a:p>
            <a:pPr marL="357188" indent="0">
              <a:buFont typeface="Wingdings 3" panose="05040102010807070707" pitchFamily="18" charset="2"/>
              <a:buNone/>
              <a:defRPr/>
            </a:pPr>
            <a:r>
              <a:rPr lang="ru-RU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Сайт:</a:t>
            </a:r>
          </a:p>
          <a:p>
            <a:pPr marL="357188" indent="0">
              <a:buFont typeface="Wingdings 3" panose="05040102010807070707" pitchFamily="18" charset="2"/>
              <a:buNone/>
              <a:defRPr/>
            </a:pPr>
            <a:r>
              <a:rPr lang="en-U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16"/>
              </a:rPr>
              <a:t>https://www.nsmu.ru/abitur/</a:t>
            </a:r>
            <a:endParaRPr lang="ru-RU" sz="4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57188" indent="0">
              <a:buFont typeface="Wingdings 3" panose="05040102010807070707" pitchFamily="18" charset="2"/>
              <a:buNone/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57188" indent="0">
              <a:buFont typeface="Wingdings 3" panose="05040102010807070707" pitchFamily="18" charset="2"/>
              <a:buNone/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57188" indent="0">
              <a:buFont typeface="Wingdings 3" panose="05040102010807070707" pitchFamily="18" charset="2"/>
              <a:buNone/>
              <a:defRPr/>
            </a:pPr>
            <a:endPara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57188" indent="0">
              <a:buFont typeface="Wingdings 3" panose="05040102010807070707" pitchFamily="18" charset="2"/>
              <a:buNone/>
              <a:defRPr/>
            </a:pP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57188" indent="0">
              <a:buFont typeface="Wingdings 3" panose="05040102010807070707" pitchFamily="18" charset="2"/>
              <a:buNone/>
              <a:defRPr/>
            </a:pP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57188" indent="0">
              <a:buFont typeface="Wingdings 3" panose="05040102010807070707" pitchFamily="18" charset="2"/>
              <a:buNone/>
              <a:defRPr/>
            </a:pP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57188" indent="0">
              <a:buFont typeface="Wingdings 3" panose="05040102010807070707" pitchFamily="18" charset="2"/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57188" indent="0">
              <a:buFont typeface="Wingdings 3" panose="05040102010807070707" pitchFamily="18" charset="2"/>
              <a:buNone/>
              <a:defRPr/>
            </a:pP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2506" y="1903333"/>
            <a:ext cx="3123394" cy="31233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2506" y="5528520"/>
            <a:ext cx="3129916" cy="312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50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598596" y="0"/>
            <a:ext cx="12886479" cy="10541466"/>
            <a:chOff x="0" y="0"/>
            <a:chExt cx="3393970" cy="277635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93970" cy="2776353"/>
            </a:xfrm>
            <a:custGeom>
              <a:avLst/>
              <a:gdLst/>
              <a:ahLst/>
              <a:cxnLst/>
              <a:rect l="l" t="t" r="r" b="b"/>
              <a:pathLst>
                <a:path w="3393970" h="2776353">
                  <a:moveTo>
                    <a:pt x="0" y="0"/>
                  </a:moveTo>
                  <a:lnTo>
                    <a:pt x="3393970" y="0"/>
                  </a:lnTo>
                  <a:lnTo>
                    <a:pt x="3393970" y="2776353"/>
                  </a:lnTo>
                  <a:lnTo>
                    <a:pt x="0" y="277635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28575"/>
              <a:ext cx="3393970" cy="27477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3175321">
            <a:off x="-1366085" y="204359"/>
            <a:ext cx="4223237" cy="2111619"/>
          </a:xfrm>
          <a:custGeom>
            <a:avLst/>
            <a:gdLst/>
            <a:ahLst/>
            <a:cxnLst/>
            <a:rect l="l" t="t" r="r" b="b"/>
            <a:pathLst>
              <a:path w="4223237" h="2111619">
                <a:moveTo>
                  <a:pt x="0" y="0"/>
                </a:moveTo>
                <a:lnTo>
                  <a:pt x="4223237" y="0"/>
                </a:lnTo>
                <a:lnTo>
                  <a:pt x="4223237" y="2111619"/>
                </a:lnTo>
                <a:lnTo>
                  <a:pt x="0" y="21116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400000">
            <a:off x="14383642" y="-23805"/>
            <a:ext cx="1283303" cy="2057400"/>
          </a:xfrm>
          <a:custGeom>
            <a:avLst/>
            <a:gdLst/>
            <a:ahLst/>
            <a:cxnLst/>
            <a:rect l="l" t="t" r="r" b="b"/>
            <a:pathLst>
              <a:path w="1283303" h="2057400">
                <a:moveTo>
                  <a:pt x="0" y="0"/>
                </a:moveTo>
                <a:lnTo>
                  <a:pt x="1283303" y="0"/>
                </a:lnTo>
                <a:lnTo>
                  <a:pt x="128330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053994" y="5566620"/>
            <a:ext cx="3303043" cy="5191423"/>
          </a:xfrm>
          <a:custGeom>
            <a:avLst/>
            <a:gdLst/>
            <a:ahLst/>
            <a:cxnLst/>
            <a:rect l="l" t="t" r="r" b="b"/>
            <a:pathLst>
              <a:path w="3303043" h="5191423">
                <a:moveTo>
                  <a:pt x="0" y="0"/>
                </a:moveTo>
                <a:lnTo>
                  <a:pt x="3303043" y="0"/>
                </a:lnTo>
                <a:lnTo>
                  <a:pt x="3303043" y="5191424"/>
                </a:lnTo>
                <a:lnTo>
                  <a:pt x="0" y="519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652981">
            <a:off x="-1094660" y="7164020"/>
            <a:ext cx="4486286" cy="3532950"/>
          </a:xfrm>
          <a:custGeom>
            <a:avLst/>
            <a:gdLst/>
            <a:ahLst/>
            <a:cxnLst/>
            <a:rect l="l" t="t" r="r" b="b"/>
            <a:pathLst>
              <a:path w="4486286" h="3532950">
                <a:moveTo>
                  <a:pt x="0" y="0"/>
                </a:moveTo>
                <a:lnTo>
                  <a:pt x="4486286" y="0"/>
                </a:lnTo>
                <a:lnTo>
                  <a:pt x="4486286" y="3532950"/>
                </a:lnTo>
                <a:lnTo>
                  <a:pt x="0" y="353295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296409" y="3141584"/>
            <a:ext cx="2367241" cy="2160107"/>
          </a:xfrm>
          <a:custGeom>
            <a:avLst/>
            <a:gdLst/>
            <a:ahLst/>
            <a:cxnLst/>
            <a:rect l="l" t="t" r="r" b="b"/>
            <a:pathLst>
              <a:path w="2367241" h="2160107">
                <a:moveTo>
                  <a:pt x="0" y="0"/>
                </a:moveTo>
                <a:lnTo>
                  <a:pt x="2367241" y="0"/>
                </a:lnTo>
                <a:lnTo>
                  <a:pt x="2367241" y="2160107"/>
                </a:lnTo>
                <a:lnTo>
                  <a:pt x="0" y="216010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860973" y="651351"/>
            <a:ext cx="12013156" cy="14945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5599"/>
              </a:lnSpc>
            </a:pPr>
            <a:r>
              <a:rPr lang="ru-RU" sz="6999" b="1" dirty="0">
                <a:solidFill>
                  <a:srgbClr val="2B5796"/>
                </a:solidFill>
                <a:latin typeface="Fira Sans Heavy"/>
                <a:ea typeface="Fira Sans Heavy"/>
                <a:cs typeface="Fira Sans Heavy"/>
                <a:sym typeface="Fira Sans Heavy"/>
              </a:rPr>
              <a:t>Официальный сайт СГМУ - </a:t>
            </a:r>
            <a:r>
              <a:rPr lang="en-US" sz="6999" b="1" dirty="0">
                <a:solidFill>
                  <a:srgbClr val="2B5796"/>
                </a:solidFill>
                <a:latin typeface="Fira Sans Heavy"/>
                <a:ea typeface="Fira Sans Heavy"/>
                <a:cs typeface="Fira Sans Heavy"/>
                <a:sym typeface="Fira Sans Heavy"/>
              </a:rPr>
              <a:t>www.nsmu.ru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356936" y="8256585"/>
            <a:ext cx="2115495" cy="248128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8698" y="306261"/>
            <a:ext cx="1438781" cy="14448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96588" y="2162046"/>
            <a:ext cx="10290494" cy="762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36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524147" y="-421346"/>
            <a:ext cx="9763853" cy="11991512"/>
            <a:chOff x="0" y="0"/>
            <a:chExt cx="2571550" cy="315825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71550" cy="3158258"/>
            </a:xfrm>
            <a:custGeom>
              <a:avLst/>
              <a:gdLst/>
              <a:ahLst/>
              <a:cxnLst/>
              <a:rect l="l" t="t" r="r" b="b"/>
              <a:pathLst>
                <a:path w="2571550" h="3158258">
                  <a:moveTo>
                    <a:pt x="0" y="0"/>
                  </a:moveTo>
                  <a:lnTo>
                    <a:pt x="2571550" y="0"/>
                  </a:lnTo>
                  <a:lnTo>
                    <a:pt x="2571550" y="3158258"/>
                  </a:lnTo>
                  <a:lnTo>
                    <a:pt x="0" y="315825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28575"/>
              <a:ext cx="2571550" cy="31296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703317">
            <a:off x="209449" y="-1084833"/>
            <a:ext cx="5189120" cy="2594560"/>
          </a:xfrm>
          <a:custGeom>
            <a:avLst/>
            <a:gdLst/>
            <a:ahLst/>
            <a:cxnLst/>
            <a:rect l="l" t="t" r="r" b="b"/>
            <a:pathLst>
              <a:path w="5189120" h="2594560">
                <a:moveTo>
                  <a:pt x="0" y="0"/>
                </a:moveTo>
                <a:lnTo>
                  <a:pt x="5189121" y="0"/>
                </a:lnTo>
                <a:lnTo>
                  <a:pt x="5189121" y="2594560"/>
                </a:lnTo>
                <a:lnTo>
                  <a:pt x="0" y="25945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492722" y="6373736"/>
            <a:ext cx="5196430" cy="5196430"/>
          </a:xfrm>
          <a:custGeom>
            <a:avLst/>
            <a:gdLst/>
            <a:ahLst/>
            <a:cxnLst/>
            <a:rect l="l" t="t" r="r" b="b"/>
            <a:pathLst>
              <a:path w="5196430" h="5196430">
                <a:moveTo>
                  <a:pt x="0" y="0"/>
                </a:moveTo>
                <a:lnTo>
                  <a:pt x="5196430" y="0"/>
                </a:lnTo>
                <a:lnTo>
                  <a:pt x="5196430" y="5196430"/>
                </a:lnTo>
                <a:lnTo>
                  <a:pt x="0" y="51964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5400000">
            <a:off x="15588948" y="339438"/>
            <a:ext cx="1283303" cy="2057400"/>
          </a:xfrm>
          <a:custGeom>
            <a:avLst/>
            <a:gdLst/>
            <a:ahLst/>
            <a:cxnLst/>
            <a:rect l="l" t="t" r="r" b="b"/>
            <a:pathLst>
              <a:path w="1283303" h="2057400">
                <a:moveTo>
                  <a:pt x="0" y="0"/>
                </a:moveTo>
                <a:lnTo>
                  <a:pt x="1283304" y="0"/>
                </a:lnTo>
                <a:lnTo>
                  <a:pt x="1283304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8524146" y="334121"/>
            <a:ext cx="9611453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>
                <a:solidFill>
                  <a:srgbClr val="2B5796"/>
                </a:solidFill>
                <a:latin typeface="Fira Sans Heavy"/>
                <a:ea typeface="Fira Sans Heavy"/>
                <a:cs typeface="Fira Sans Heavy"/>
                <a:sym typeface="Fira Sans Heavy"/>
              </a:rPr>
              <a:t>Специальности и направления подготовки</a:t>
            </a:r>
            <a:br>
              <a:rPr lang="ru-RU" sz="3600" b="1" dirty="0">
                <a:solidFill>
                  <a:srgbClr val="2B5796"/>
                </a:solidFill>
                <a:latin typeface="Fira Sans Heavy"/>
                <a:ea typeface="Fira Sans Heavy"/>
                <a:cs typeface="Fira Sans Heavy"/>
                <a:sym typeface="Fira Sans Heavy"/>
              </a:rPr>
            </a:br>
            <a:r>
              <a:rPr lang="ru-RU" sz="3600" b="1" dirty="0">
                <a:solidFill>
                  <a:srgbClr val="2B5796"/>
                </a:solidFill>
                <a:latin typeface="Fira Sans Heavy"/>
                <a:ea typeface="Fira Sans Heavy"/>
                <a:cs typeface="Fira Sans Heavy"/>
                <a:sym typeface="Fira Sans Heavy"/>
              </a:rPr>
              <a:t>на 2025-2026 учебный год</a:t>
            </a:r>
            <a:endParaRPr lang="en-US" sz="3600" b="1" dirty="0">
              <a:solidFill>
                <a:srgbClr val="2B5796"/>
              </a:solidFill>
              <a:latin typeface="Fira Sans Heavy"/>
              <a:ea typeface="Fira Sans Heavy"/>
              <a:cs typeface="Fira Sans Heavy"/>
              <a:sym typeface="Fira Sans Heavy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6264890" y="1146473"/>
            <a:ext cx="1440626" cy="386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5"/>
              </a:lnSpc>
            </a:pPr>
            <a:r>
              <a:rPr lang="en-US" sz="146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FAUGET UNIVERSITY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677400" y="2322640"/>
            <a:ext cx="7772400" cy="7298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65125" indent="-255588">
              <a:lnSpc>
                <a:spcPct val="150000"/>
              </a:lnSpc>
            </a:pP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Очная форма обучения:</a:t>
            </a:r>
          </a:p>
          <a:p>
            <a:pPr marL="365125" indent="-25558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Лечебное дело (</a:t>
            </a:r>
            <a:r>
              <a:rPr lang="ru-RU" alt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специалитет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365125" indent="-25558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Педиатрия (</a:t>
            </a:r>
            <a:r>
              <a:rPr lang="ru-RU" alt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специалитет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365125" indent="-25558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Стоматология (</a:t>
            </a:r>
            <a:r>
              <a:rPr lang="ru-RU" alt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специалитет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365125" indent="-25558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Медико-профилактическое дело (</a:t>
            </a:r>
            <a:r>
              <a:rPr lang="ru-RU" alt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специалитет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365125" indent="-25558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биохимия (</a:t>
            </a:r>
            <a:r>
              <a:rPr lang="ru-RU" alt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специалитет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365125" indent="-25558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Фармация (</a:t>
            </a:r>
            <a:r>
              <a:rPr lang="ru-RU" alt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специалитет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65125" indent="-25558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Клиническая психология (</a:t>
            </a:r>
            <a:r>
              <a:rPr lang="ru-RU" alt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специалитет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65125" indent="-25558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 (</a:t>
            </a:r>
            <a:r>
              <a:rPr lang="ru-RU" alt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" y="1915262"/>
            <a:ext cx="8508227" cy="680576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1000" y="349290"/>
            <a:ext cx="1822410" cy="1822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524147" y="-421346"/>
            <a:ext cx="9763853" cy="11991512"/>
            <a:chOff x="0" y="0"/>
            <a:chExt cx="2571550" cy="315825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71550" cy="3158258"/>
            </a:xfrm>
            <a:custGeom>
              <a:avLst/>
              <a:gdLst/>
              <a:ahLst/>
              <a:cxnLst/>
              <a:rect l="l" t="t" r="r" b="b"/>
              <a:pathLst>
                <a:path w="2571550" h="3158258">
                  <a:moveTo>
                    <a:pt x="0" y="0"/>
                  </a:moveTo>
                  <a:lnTo>
                    <a:pt x="2571550" y="0"/>
                  </a:lnTo>
                  <a:lnTo>
                    <a:pt x="2571550" y="3158258"/>
                  </a:lnTo>
                  <a:lnTo>
                    <a:pt x="0" y="315825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28575"/>
              <a:ext cx="2571550" cy="31296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703317">
            <a:off x="209449" y="-1084833"/>
            <a:ext cx="5189120" cy="2594560"/>
          </a:xfrm>
          <a:custGeom>
            <a:avLst/>
            <a:gdLst/>
            <a:ahLst/>
            <a:cxnLst/>
            <a:rect l="l" t="t" r="r" b="b"/>
            <a:pathLst>
              <a:path w="5189120" h="2594560">
                <a:moveTo>
                  <a:pt x="0" y="0"/>
                </a:moveTo>
                <a:lnTo>
                  <a:pt x="5189121" y="0"/>
                </a:lnTo>
                <a:lnTo>
                  <a:pt x="5189121" y="2594560"/>
                </a:lnTo>
                <a:lnTo>
                  <a:pt x="0" y="25945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492722" y="6373736"/>
            <a:ext cx="5196430" cy="5196430"/>
          </a:xfrm>
          <a:custGeom>
            <a:avLst/>
            <a:gdLst/>
            <a:ahLst/>
            <a:cxnLst/>
            <a:rect l="l" t="t" r="r" b="b"/>
            <a:pathLst>
              <a:path w="5196430" h="5196430">
                <a:moveTo>
                  <a:pt x="0" y="0"/>
                </a:moveTo>
                <a:lnTo>
                  <a:pt x="5196430" y="0"/>
                </a:lnTo>
                <a:lnTo>
                  <a:pt x="5196430" y="5196430"/>
                </a:lnTo>
                <a:lnTo>
                  <a:pt x="0" y="51964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5400000">
            <a:off x="15588948" y="339438"/>
            <a:ext cx="1283303" cy="2057400"/>
          </a:xfrm>
          <a:custGeom>
            <a:avLst/>
            <a:gdLst/>
            <a:ahLst/>
            <a:cxnLst/>
            <a:rect l="l" t="t" r="r" b="b"/>
            <a:pathLst>
              <a:path w="1283303" h="2057400">
                <a:moveTo>
                  <a:pt x="0" y="0"/>
                </a:moveTo>
                <a:lnTo>
                  <a:pt x="1283304" y="0"/>
                </a:lnTo>
                <a:lnTo>
                  <a:pt x="1283304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8524147" y="126635"/>
            <a:ext cx="9611453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2B5796"/>
                </a:solidFill>
                <a:latin typeface="Fira Sans Heavy"/>
                <a:ea typeface="Fira Sans Heavy"/>
                <a:cs typeface="Fira Sans Heavy"/>
                <a:sym typeface="Fira Sans Heavy"/>
              </a:rPr>
              <a:t>Направления </a:t>
            </a:r>
            <a:r>
              <a:rPr lang="ru-RU" sz="3600" b="1" dirty="0">
                <a:solidFill>
                  <a:srgbClr val="2B5796"/>
                </a:solidFill>
                <a:latin typeface="Fira Sans Heavy"/>
                <a:ea typeface="Fira Sans Heavy"/>
                <a:cs typeface="Fira Sans Heavy"/>
                <a:sym typeface="Fira Sans Heavy"/>
              </a:rPr>
              <a:t>подготовки</a:t>
            </a:r>
            <a:br>
              <a:rPr lang="ru-RU" sz="3600" b="1" dirty="0">
                <a:solidFill>
                  <a:srgbClr val="2B5796"/>
                </a:solidFill>
                <a:latin typeface="Fira Sans Heavy"/>
                <a:ea typeface="Fira Sans Heavy"/>
                <a:cs typeface="Fira Sans Heavy"/>
                <a:sym typeface="Fira Sans Heavy"/>
              </a:rPr>
            </a:br>
            <a:r>
              <a:rPr lang="ru-RU" sz="3600" b="1" dirty="0">
                <a:solidFill>
                  <a:srgbClr val="2B5796"/>
                </a:solidFill>
                <a:latin typeface="Fira Sans Heavy"/>
                <a:ea typeface="Fira Sans Heavy"/>
                <a:cs typeface="Fira Sans Heavy"/>
                <a:sym typeface="Fira Sans Heavy"/>
              </a:rPr>
              <a:t>на 2025-2026 учебный год</a:t>
            </a:r>
            <a:endParaRPr lang="en-US" sz="3600" b="1" dirty="0">
              <a:solidFill>
                <a:srgbClr val="2B5796"/>
              </a:solidFill>
              <a:latin typeface="Fira Sans Heavy"/>
              <a:ea typeface="Fira Sans Heavy"/>
              <a:cs typeface="Fira Sans Heavy"/>
              <a:sym typeface="Fira Sans Heavy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6264890" y="1146473"/>
            <a:ext cx="1440626" cy="386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5"/>
              </a:lnSpc>
            </a:pPr>
            <a:r>
              <a:rPr lang="en-US" sz="146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FAUGET UNIVERSITY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446869" y="1986638"/>
            <a:ext cx="8001000" cy="85192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Заочная форма обучения</a:t>
            </a: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defRPr/>
            </a:pP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Социальная работа (</a:t>
            </a:r>
            <a:r>
              <a:rPr lang="ru-RU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бакалавриат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Физическая культура для лиц с отклонениями в состоянии здоровья (адаптивная физическая культура) (</a:t>
            </a:r>
            <a:r>
              <a:rPr lang="ru-RU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бакалавриат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buFont typeface="Wingdings" pitchFamily="2" charset="2"/>
              <a:buChar char="Ø"/>
              <a:defRPr/>
            </a:pP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Очно-заочная </a:t>
            </a: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обучения</a:t>
            </a:r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20000"/>
              </a:spcBef>
            </a:pPr>
            <a:endParaRPr lang="ru-RU" alt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(</a:t>
            </a:r>
            <a:r>
              <a:rPr lang="ru-RU" alt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Менеджмент (</a:t>
            </a:r>
            <a:r>
              <a:rPr lang="ru-RU" alt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buFont typeface="Wingdings" pitchFamily="2" charset="2"/>
              <a:buChar char="Ø"/>
              <a:defRPr/>
            </a:pP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000" y="349290"/>
            <a:ext cx="1822410" cy="18224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734" y="2359080"/>
            <a:ext cx="9201616" cy="583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77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286001" y="495300"/>
            <a:ext cx="13944598" cy="11074866"/>
            <a:chOff x="0" y="0"/>
            <a:chExt cx="3393970" cy="277635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93970" cy="2776353"/>
            </a:xfrm>
            <a:custGeom>
              <a:avLst/>
              <a:gdLst/>
              <a:ahLst/>
              <a:cxnLst/>
              <a:rect l="l" t="t" r="r" b="b"/>
              <a:pathLst>
                <a:path w="3393970" h="2776353">
                  <a:moveTo>
                    <a:pt x="0" y="0"/>
                  </a:moveTo>
                  <a:lnTo>
                    <a:pt x="3393970" y="0"/>
                  </a:lnTo>
                  <a:lnTo>
                    <a:pt x="3393970" y="2776353"/>
                  </a:lnTo>
                  <a:lnTo>
                    <a:pt x="0" y="277635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28575"/>
              <a:ext cx="3393970" cy="27477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3175321">
            <a:off x="-1366085" y="204359"/>
            <a:ext cx="4223237" cy="2111619"/>
          </a:xfrm>
          <a:custGeom>
            <a:avLst/>
            <a:gdLst/>
            <a:ahLst/>
            <a:cxnLst/>
            <a:rect l="l" t="t" r="r" b="b"/>
            <a:pathLst>
              <a:path w="4223237" h="2111619">
                <a:moveTo>
                  <a:pt x="0" y="0"/>
                </a:moveTo>
                <a:lnTo>
                  <a:pt x="4223237" y="0"/>
                </a:lnTo>
                <a:lnTo>
                  <a:pt x="4223237" y="2111619"/>
                </a:lnTo>
                <a:lnTo>
                  <a:pt x="0" y="21116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400000">
            <a:off x="14383642" y="-23805"/>
            <a:ext cx="1283303" cy="2057400"/>
          </a:xfrm>
          <a:custGeom>
            <a:avLst/>
            <a:gdLst/>
            <a:ahLst/>
            <a:cxnLst/>
            <a:rect l="l" t="t" r="r" b="b"/>
            <a:pathLst>
              <a:path w="1283303" h="2057400">
                <a:moveTo>
                  <a:pt x="0" y="0"/>
                </a:moveTo>
                <a:lnTo>
                  <a:pt x="1283303" y="0"/>
                </a:lnTo>
                <a:lnTo>
                  <a:pt x="128330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053994" y="5566620"/>
            <a:ext cx="3303043" cy="5191423"/>
          </a:xfrm>
          <a:custGeom>
            <a:avLst/>
            <a:gdLst/>
            <a:ahLst/>
            <a:cxnLst/>
            <a:rect l="l" t="t" r="r" b="b"/>
            <a:pathLst>
              <a:path w="3303043" h="5191423">
                <a:moveTo>
                  <a:pt x="0" y="0"/>
                </a:moveTo>
                <a:lnTo>
                  <a:pt x="3303043" y="0"/>
                </a:lnTo>
                <a:lnTo>
                  <a:pt x="3303043" y="5191424"/>
                </a:lnTo>
                <a:lnTo>
                  <a:pt x="0" y="51914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65078">
            <a:off x="15373265" y="6862919"/>
            <a:ext cx="2868486" cy="2717890"/>
          </a:xfrm>
          <a:custGeom>
            <a:avLst/>
            <a:gdLst/>
            <a:ahLst/>
            <a:cxnLst/>
            <a:rect l="l" t="t" r="r" b="b"/>
            <a:pathLst>
              <a:path w="2868486" h="2717890">
                <a:moveTo>
                  <a:pt x="0" y="0"/>
                </a:moveTo>
                <a:lnTo>
                  <a:pt x="2868486" y="0"/>
                </a:lnTo>
                <a:lnTo>
                  <a:pt x="2868486" y="2717891"/>
                </a:lnTo>
                <a:lnTo>
                  <a:pt x="0" y="271789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447624">
            <a:off x="-657188" y="7695519"/>
            <a:ext cx="3537052" cy="1874488"/>
          </a:xfrm>
          <a:custGeom>
            <a:avLst/>
            <a:gdLst/>
            <a:ahLst/>
            <a:cxnLst/>
            <a:rect l="l" t="t" r="r" b="b"/>
            <a:pathLst>
              <a:path w="5007706" h="2497593">
                <a:moveTo>
                  <a:pt x="0" y="0"/>
                </a:moveTo>
                <a:lnTo>
                  <a:pt x="5007706" y="0"/>
                </a:lnTo>
                <a:lnTo>
                  <a:pt x="5007706" y="2497593"/>
                </a:lnTo>
                <a:lnTo>
                  <a:pt x="0" y="249759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3385937" y="633531"/>
            <a:ext cx="11657229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ru-RU" sz="4800" b="1" dirty="0">
                <a:solidFill>
                  <a:srgbClr val="2B5796"/>
                </a:solidFill>
                <a:latin typeface="Fira Sans Heavy"/>
                <a:ea typeface="Fira Sans Heavy"/>
                <a:cs typeface="Fira Sans Heavy"/>
                <a:sym typeface="Fira Sans Heavy"/>
              </a:rPr>
              <a:t>Информация о количестве мест для приема на обучение по программам </a:t>
            </a:r>
            <a:r>
              <a:rPr lang="ru-RU" sz="4800" b="1" dirty="0" err="1">
                <a:solidFill>
                  <a:srgbClr val="2B5796"/>
                </a:solidFill>
                <a:latin typeface="Fira Sans Heavy"/>
                <a:ea typeface="Fira Sans Heavy"/>
                <a:cs typeface="Fira Sans Heavy"/>
                <a:sym typeface="Fira Sans Heavy"/>
              </a:rPr>
              <a:t>бакалавриата</a:t>
            </a:r>
            <a:r>
              <a:rPr lang="ru-RU" sz="4800" b="1" dirty="0">
                <a:solidFill>
                  <a:srgbClr val="2B5796"/>
                </a:solidFill>
                <a:latin typeface="Fira Sans Heavy"/>
                <a:ea typeface="Fira Sans Heavy"/>
                <a:cs typeface="Fira Sans Heavy"/>
                <a:sym typeface="Fira Sans Heavy"/>
              </a:rPr>
              <a:t> и </a:t>
            </a:r>
            <a:r>
              <a:rPr lang="ru-RU" sz="4800" b="1" dirty="0" err="1">
                <a:solidFill>
                  <a:srgbClr val="2B5796"/>
                </a:solidFill>
                <a:latin typeface="Fira Sans Heavy"/>
                <a:ea typeface="Fira Sans Heavy"/>
                <a:cs typeface="Fira Sans Heavy"/>
                <a:sym typeface="Fira Sans Heavy"/>
              </a:rPr>
              <a:t>специалитета</a:t>
            </a:r>
            <a:endParaRPr lang="ru-RU" sz="4800" b="1" dirty="0">
              <a:solidFill>
                <a:srgbClr val="2B5796"/>
              </a:solidFill>
              <a:latin typeface="Fira Sans Heavy"/>
              <a:ea typeface="Fira Sans Heavy"/>
              <a:cs typeface="Fira Sans Heavy"/>
              <a:sym typeface="Fira Sans Heavy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1527" y="348737"/>
            <a:ext cx="1816765" cy="182286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5900"/>
                    </a14:imgEffect>
                    <a14:imgEffect>
                      <a14:saturation sat="38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71800" y="2862789"/>
            <a:ext cx="12660427" cy="71575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286001" y="495300"/>
            <a:ext cx="13944598" cy="11074866"/>
            <a:chOff x="0" y="0"/>
            <a:chExt cx="3393970" cy="277635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93970" cy="2776353"/>
            </a:xfrm>
            <a:custGeom>
              <a:avLst/>
              <a:gdLst/>
              <a:ahLst/>
              <a:cxnLst/>
              <a:rect l="l" t="t" r="r" b="b"/>
              <a:pathLst>
                <a:path w="3393970" h="2776353">
                  <a:moveTo>
                    <a:pt x="0" y="0"/>
                  </a:moveTo>
                  <a:lnTo>
                    <a:pt x="3393970" y="0"/>
                  </a:lnTo>
                  <a:lnTo>
                    <a:pt x="3393970" y="2776353"/>
                  </a:lnTo>
                  <a:lnTo>
                    <a:pt x="0" y="277635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28575"/>
              <a:ext cx="3393970" cy="27477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3175321">
            <a:off x="-1366085" y="204359"/>
            <a:ext cx="4223237" cy="2111619"/>
          </a:xfrm>
          <a:custGeom>
            <a:avLst/>
            <a:gdLst/>
            <a:ahLst/>
            <a:cxnLst/>
            <a:rect l="l" t="t" r="r" b="b"/>
            <a:pathLst>
              <a:path w="4223237" h="2111619">
                <a:moveTo>
                  <a:pt x="0" y="0"/>
                </a:moveTo>
                <a:lnTo>
                  <a:pt x="4223237" y="0"/>
                </a:lnTo>
                <a:lnTo>
                  <a:pt x="4223237" y="2111619"/>
                </a:lnTo>
                <a:lnTo>
                  <a:pt x="0" y="21116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400000">
            <a:off x="14383642" y="-23805"/>
            <a:ext cx="1283303" cy="2057400"/>
          </a:xfrm>
          <a:custGeom>
            <a:avLst/>
            <a:gdLst/>
            <a:ahLst/>
            <a:cxnLst/>
            <a:rect l="l" t="t" r="r" b="b"/>
            <a:pathLst>
              <a:path w="1283303" h="2057400">
                <a:moveTo>
                  <a:pt x="0" y="0"/>
                </a:moveTo>
                <a:lnTo>
                  <a:pt x="1283303" y="0"/>
                </a:lnTo>
                <a:lnTo>
                  <a:pt x="128330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053994" y="5566620"/>
            <a:ext cx="3303043" cy="5191423"/>
          </a:xfrm>
          <a:custGeom>
            <a:avLst/>
            <a:gdLst/>
            <a:ahLst/>
            <a:cxnLst/>
            <a:rect l="l" t="t" r="r" b="b"/>
            <a:pathLst>
              <a:path w="3303043" h="5191423">
                <a:moveTo>
                  <a:pt x="0" y="0"/>
                </a:moveTo>
                <a:lnTo>
                  <a:pt x="3303043" y="0"/>
                </a:lnTo>
                <a:lnTo>
                  <a:pt x="3303043" y="5191424"/>
                </a:lnTo>
                <a:lnTo>
                  <a:pt x="0" y="51914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65078">
            <a:off x="15373265" y="6862919"/>
            <a:ext cx="2868486" cy="2717890"/>
          </a:xfrm>
          <a:custGeom>
            <a:avLst/>
            <a:gdLst/>
            <a:ahLst/>
            <a:cxnLst/>
            <a:rect l="l" t="t" r="r" b="b"/>
            <a:pathLst>
              <a:path w="2868486" h="2717890">
                <a:moveTo>
                  <a:pt x="0" y="0"/>
                </a:moveTo>
                <a:lnTo>
                  <a:pt x="2868486" y="0"/>
                </a:lnTo>
                <a:lnTo>
                  <a:pt x="2868486" y="2717891"/>
                </a:lnTo>
                <a:lnTo>
                  <a:pt x="0" y="271789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447624">
            <a:off x="-657188" y="7695519"/>
            <a:ext cx="3537052" cy="1874488"/>
          </a:xfrm>
          <a:custGeom>
            <a:avLst/>
            <a:gdLst/>
            <a:ahLst/>
            <a:cxnLst/>
            <a:rect l="l" t="t" r="r" b="b"/>
            <a:pathLst>
              <a:path w="5007706" h="2497593">
                <a:moveTo>
                  <a:pt x="0" y="0"/>
                </a:moveTo>
                <a:lnTo>
                  <a:pt x="5007706" y="0"/>
                </a:lnTo>
                <a:lnTo>
                  <a:pt x="5007706" y="2497593"/>
                </a:lnTo>
                <a:lnTo>
                  <a:pt x="0" y="249759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3368064" y="1023826"/>
            <a:ext cx="11657229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ru-RU" sz="4800" b="1" dirty="0">
                <a:solidFill>
                  <a:srgbClr val="2B5796"/>
                </a:solidFill>
                <a:latin typeface="Fira Sans Heavy"/>
                <a:ea typeface="Fira Sans Heavy"/>
                <a:cs typeface="Fira Sans Heavy"/>
                <a:sym typeface="Fira Sans Heavy"/>
              </a:rPr>
              <a:t>Информация о количестве мест для приема на обучение по программам </a:t>
            </a:r>
            <a:r>
              <a:rPr lang="ru-RU" sz="4800" b="1" dirty="0" err="1">
                <a:solidFill>
                  <a:srgbClr val="2B5796"/>
                </a:solidFill>
                <a:latin typeface="Fira Sans Heavy"/>
                <a:ea typeface="Fira Sans Heavy"/>
                <a:cs typeface="Fira Sans Heavy"/>
                <a:sym typeface="Fira Sans Heavy"/>
              </a:rPr>
              <a:t>бакалавриата</a:t>
            </a:r>
            <a:r>
              <a:rPr lang="ru-RU" sz="4800" b="1" dirty="0">
                <a:solidFill>
                  <a:srgbClr val="2B5796"/>
                </a:solidFill>
                <a:latin typeface="Fira Sans Heavy"/>
                <a:ea typeface="Fira Sans Heavy"/>
                <a:cs typeface="Fira Sans Heavy"/>
                <a:sym typeface="Fira Sans Heavy"/>
              </a:rPr>
              <a:t> и </a:t>
            </a:r>
            <a:r>
              <a:rPr lang="ru-RU" sz="4800" b="1" dirty="0" err="1">
                <a:solidFill>
                  <a:srgbClr val="2B5796"/>
                </a:solidFill>
                <a:latin typeface="Fira Sans Heavy"/>
                <a:ea typeface="Fira Sans Heavy"/>
                <a:cs typeface="Fira Sans Heavy"/>
                <a:sym typeface="Fira Sans Heavy"/>
              </a:rPr>
              <a:t>специалитета</a:t>
            </a:r>
            <a:endParaRPr lang="ru-RU" sz="4800" b="1" dirty="0">
              <a:solidFill>
                <a:srgbClr val="2B5796"/>
              </a:solidFill>
              <a:latin typeface="Fira Sans Heavy"/>
              <a:ea typeface="Fira Sans Heavy"/>
              <a:cs typeface="Fira Sans Heavy"/>
              <a:sym typeface="Fira Sans Heavy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8581" y="348737"/>
            <a:ext cx="1816765" cy="18228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90536" y="3767468"/>
            <a:ext cx="13135527" cy="602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53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524147" y="-421346"/>
            <a:ext cx="9763853" cy="11991512"/>
            <a:chOff x="0" y="0"/>
            <a:chExt cx="2571550" cy="315825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71550" cy="3158258"/>
            </a:xfrm>
            <a:custGeom>
              <a:avLst/>
              <a:gdLst/>
              <a:ahLst/>
              <a:cxnLst/>
              <a:rect l="l" t="t" r="r" b="b"/>
              <a:pathLst>
                <a:path w="2571550" h="3158258">
                  <a:moveTo>
                    <a:pt x="0" y="0"/>
                  </a:moveTo>
                  <a:lnTo>
                    <a:pt x="2571550" y="0"/>
                  </a:lnTo>
                  <a:lnTo>
                    <a:pt x="2571550" y="3158258"/>
                  </a:lnTo>
                  <a:lnTo>
                    <a:pt x="0" y="315825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28575"/>
              <a:ext cx="2571550" cy="31296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703317">
            <a:off x="209449" y="-1084833"/>
            <a:ext cx="5189120" cy="2594560"/>
          </a:xfrm>
          <a:custGeom>
            <a:avLst/>
            <a:gdLst/>
            <a:ahLst/>
            <a:cxnLst/>
            <a:rect l="l" t="t" r="r" b="b"/>
            <a:pathLst>
              <a:path w="5189120" h="2594560">
                <a:moveTo>
                  <a:pt x="0" y="0"/>
                </a:moveTo>
                <a:lnTo>
                  <a:pt x="5189121" y="0"/>
                </a:lnTo>
                <a:lnTo>
                  <a:pt x="5189121" y="2594560"/>
                </a:lnTo>
                <a:lnTo>
                  <a:pt x="0" y="25945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492722" y="6373736"/>
            <a:ext cx="5196430" cy="5196430"/>
          </a:xfrm>
          <a:custGeom>
            <a:avLst/>
            <a:gdLst/>
            <a:ahLst/>
            <a:cxnLst/>
            <a:rect l="l" t="t" r="r" b="b"/>
            <a:pathLst>
              <a:path w="5196430" h="5196430">
                <a:moveTo>
                  <a:pt x="0" y="0"/>
                </a:moveTo>
                <a:lnTo>
                  <a:pt x="5196430" y="0"/>
                </a:lnTo>
                <a:lnTo>
                  <a:pt x="5196430" y="5196430"/>
                </a:lnTo>
                <a:lnTo>
                  <a:pt x="0" y="51964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5400000">
            <a:off x="15588948" y="339438"/>
            <a:ext cx="1283303" cy="2057400"/>
          </a:xfrm>
          <a:custGeom>
            <a:avLst/>
            <a:gdLst/>
            <a:ahLst/>
            <a:cxnLst/>
            <a:rect l="l" t="t" r="r" b="b"/>
            <a:pathLst>
              <a:path w="1283303" h="2057400">
                <a:moveTo>
                  <a:pt x="0" y="0"/>
                </a:moveTo>
                <a:lnTo>
                  <a:pt x="1283304" y="0"/>
                </a:lnTo>
                <a:lnTo>
                  <a:pt x="1283304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8524147" y="126635"/>
            <a:ext cx="9611453" cy="7455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>
                <a:solidFill>
                  <a:srgbClr val="2B5796"/>
                </a:solidFill>
                <a:latin typeface="Fira Sans Heavy"/>
                <a:ea typeface="Fira Sans Heavy"/>
                <a:cs typeface="Fira Sans Heavy"/>
                <a:sym typeface="Fira Sans Heavy"/>
              </a:rPr>
              <a:t>Перечень вступительных испытаний</a:t>
            </a:r>
            <a:endParaRPr lang="en-US" sz="3600" b="1" dirty="0">
              <a:solidFill>
                <a:srgbClr val="2B5796"/>
              </a:solidFill>
              <a:latin typeface="Fira Sans Heavy"/>
              <a:ea typeface="Fira Sans Heavy"/>
              <a:cs typeface="Fira Sans Heavy"/>
              <a:sym typeface="Fira Sans Heavy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6264890" y="1146473"/>
            <a:ext cx="1440626" cy="386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5"/>
              </a:lnSpc>
            </a:pPr>
            <a:r>
              <a:rPr lang="en-US" sz="146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FAUGET UNIVERSITY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258300" y="1393850"/>
            <a:ext cx="8447216" cy="83715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Poppins" panose="020B0604020202020204" charset="0"/>
              </a:rPr>
              <a:t>Лечебное дело, Педиатрия, Стоматология,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Poppins" panose="020B0604020202020204" charset="0"/>
              </a:rPr>
              <a:t>Фармация, Медико-профилактическое дело, Медицинская биохимия, Сестринское дело: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Poppins" panose="020B0604020202020204" charset="0"/>
              </a:rPr>
              <a:t>биология, химия, русский язык;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Poppins" panose="020B0604020202020204" charset="0"/>
              </a:rPr>
              <a:t>Клиническая психология, Психология: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Poppins" panose="020B0604020202020204" charset="0"/>
              </a:rPr>
              <a:t>биология, обществознание / математика (по выбору), русский язык;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Poppins" panose="020B0604020202020204" charset="0"/>
              </a:rPr>
              <a:t>Физическая культура для лиц с отклонениями в состоянии здоровья (адаптивная физическая культура):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Poppins" panose="020B0604020202020204" charset="0"/>
              </a:rPr>
              <a:t>биология, обществознание, русский язык;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Poppins" panose="020B0604020202020204" charset="0"/>
              </a:rPr>
              <a:t>Социальная работа: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Poppins" panose="020B0604020202020204" charset="0"/>
              </a:rPr>
              <a:t>обществознание, история, русский язык;   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Poppins" panose="020B0604020202020204" charset="0"/>
              </a:rPr>
              <a:t>Экономика, Менеджмент: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Poppins" panose="020B0604020202020204" charset="0"/>
              </a:rPr>
              <a:t>математика, обществознание / история / информатика (по выбору), русский язык.</a:t>
            </a:r>
            <a:r>
              <a:rPr lang="ru-RU" sz="3200" b="1" dirty="0">
                <a:solidFill>
                  <a:srgbClr val="FF0000"/>
                </a:solidFill>
                <a:cs typeface="Poppins" panose="020B0604020202020204" charset="0"/>
              </a:rPr>
              <a:t>   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Poppins" panose="020B0604020202020204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000" y="349290"/>
            <a:ext cx="1822410" cy="18224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4" y="2827058"/>
            <a:ext cx="8443133" cy="648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00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1460617" y="-469708"/>
            <a:ext cx="3155161" cy="4958996"/>
          </a:xfrm>
          <a:custGeom>
            <a:avLst/>
            <a:gdLst/>
            <a:ahLst/>
            <a:cxnLst/>
            <a:rect l="l" t="t" r="r" b="b"/>
            <a:pathLst>
              <a:path w="3155161" h="4958996">
                <a:moveTo>
                  <a:pt x="0" y="4958996"/>
                </a:moveTo>
                <a:lnTo>
                  <a:pt x="3155161" y="4958996"/>
                </a:lnTo>
                <a:lnTo>
                  <a:pt x="3155161" y="0"/>
                </a:lnTo>
                <a:lnTo>
                  <a:pt x="0" y="0"/>
                </a:lnTo>
                <a:lnTo>
                  <a:pt x="0" y="495899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750676" y="1281654"/>
            <a:ext cx="8250516" cy="8595018"/>
            <a:chOff x="0" y="0"/>
            <a:chExt cx="2172975" cy="218786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72976" cy="2187863"/>
            </a:xfrm>
            <a:custGeom>
              <a:avLst/>
              <a:gdLst/>
              <a:ahLst/>
              <a:cxnLst/>
              <a:rect l="l" t="t" r="r" b="b"/>
              <a:pathLst>
                <a:path w="2172976" h="2187863">
                  <a:moveTo>
                    <a:pt x="0" y="0"/>
                  </a:moveTo>
                  <a:lnTo>
                    <a:pt x="2172976" y="0"/>
                  </a:lnTo>
                  <a:lnTo>
                    <a:pt x="2172976" y="2187863"/>
                  </a:lnTo>
                  <a:lnTo>
                    <a:pt x="0" y="218786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28575"/>
              <a:ext cx="2172975" cy="21592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541493" y="1281654"/>
            <a:ext cx="8158552" cy="8595018"/>
            <a:chOff x="0" y="0"/>
            <a:chExt cx="2148754" cy="226370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48754" cy="2263708"/>
            </a:xfrm>
            <a:custGeom>
              <a:avLst/>
              <a:gdLst/>
              <a:ahLst/>
              <a:cxnLst/>
              <a:rect l="l" t="t" r="r" b="b"/>
              <a:pathLst>
                <a:path w="2148754" h="2263708">
                  <a:moveTo>
                    <a:pt x="0" y="0"/>
                  </a:moveTo>
                  <a:lnTo>
                    <a:pt x="2148754" y="0"/>
                  </a:lnTo>
                  <a:lnTo>
                    <a:pt x="2148754" y="2263708"/>
                  </a:lnTo>
                  <a:lnTo>
                    <a:pt x="0" y="226370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28575"/>
              <a:ext cx="2148754" cy="22351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2750951" y="6127960"/>
            <a:ext cx="3303043" cy="5191423"/>
          </a:xfrm>
          <a:custGeom>
            <a:avLst/>
            <a:gdLst/>
            <a:ahLst/>
            <a:cxnLst/>
            <a:rect l="l" t="t" r="r" b="b"/>
            <a:pathLst>
              <a:path w="3303043" h="5191423">
                <a:moveTo>
                  <a:pt x="0" y="0"/>
                </a:moveTo>
                <a:lnTo>
                  <a:pt x="3303043" y="0"/>
                </a:lnTo>
                <a:lnTo>
                  <a:pt x="3303043" y="5191423"/>
                </a:lnTo>
                <a:lnTo>
                  <a:pt x="0" y="51914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2044504">
            <a:off x="-3785" y="8303519"/>
            <a:ext cx="2017600" cy="2607560"/>
          </a:xfrm>
          <a:custGeom>
            <a:avLst/>
            <a:gdLst/>
            <a:ahLst/>
            <a:cxnLst/>
            <a:rect l="l" t="t" r="r" b="b"/>
            <a:pathLst>
              <a:path w="2017600" h="2607560">
                <a:moveTo>
                  <a:pt x="0" y="0"/>
                </a:moveTo>
                <a:lnTo>
                  <a:pt x="2017600" y="0"/>
                </a:lnTo>
                <a:lnTo>
                  <a:pt x="2017600" y="2607560"/>
                </a:lnTo>
                <a:lnTo>
                  <a:pt x="0" y="26075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5218188" y="8645562"/>
            <a:ext cx="2861837" cy="2961798"/>
          </a:xfrm>
          <a:custGeom>
            <a:avLst/>
            <a:gdLst/>
            <a:ahLst/>
            <a:cxnLst/>
            <a:rect l="l" t="t" r="r" b="b"/>
            <a:pathLst>
              <a:path w="2861837" h="2961798">
                <a:moveTo>
                  <a:pt x="0" y="0"/>
                </a:moveTo>
                <a:lnTo>
                  <a:pt x="2861837" y="0"/>
                </a:lnTo>
                <a:lnTo>
                  <a:pt x="2861837" y="2961797"/>
                </a:lnTo>
                <a:lnTo>
                  <a:pt x="0" y="296179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7836855" y="8733808"/>
            <a:ext cx="1307145" cy="1048984"/>
          </a:xfrm>
          <a:custGeom>
            <a:avLst/>
            <a:gdLst/>
            <a:ahLst/>
            <a:cxnLst/>
            <a:rect l="l" t="t" r="r" b="b"/>
            <a:pathLst>
              <a:path w="1307145" h="1048984">
                <a:moveTo>
                  <a:pt x="0" y="0"/>
                </a:moveTo>
                <a:lnTo>
                  <a:pt x="1307145" y="0"/>
                </a:lnTo>
                <a:lnTo>
                  <a:pt x="1307145" y="1048984"/>
                </a:lnTo>
                <a:lnTo>
                  <a:pt x="0" y="104898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flipH="1">
            <a:off x="17040372" y="1908667"/>
            <a:ext cx="1072938" cy="1007221"/>
          </a:xfrm>
          <a:custGeom>
            <a:avLst/>
            <a:gdLst/>
            <a:ahLst/>
            <a:cxnLst/>
            <a:rect l="l" t="t" r="r" b="b"/>
            <a:pathLst>
              <a:path w="1072938" h="1007221">
                <a:moveTo>
                  <a:pt x="1072938" y="0"/>
                </a:moveTo>
                <a:lnTo>
                  <a:pt x="0" y="0"/>
                </a:lnTo>
                <a:lnTo>
                  <a:pt x="0" y="1007221"/>
                </a:lnTo>
                <a:lnTo>
                  <a:pt x="1072938" y="1007221"/>
                </a:lnTo>
                <a:lnTo>
                  <a:pt x="1072938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988655" y="1588355"/>
            <a:ext cx="7556513" cy="78021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65760" indent="-256032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Лечебное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дело, Педиатрия,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Стоматология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65125" indent="-7938">
              <a:spcBef>
                <a:spcPts val="600"/>
              </a:spcBef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биология – 40 баллов</a:t>
            </a:r>
          </a:p>
          <a:p>
            <a:pPr marL="365125" indent="-7938">
              <a:spcBef>
                <a:spcPts val="600"/>
              </a:spcBef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химия – 40 баллов</a:t>
            </a:r>
          </a:p>
          <a:p>
            <a:pPr marL="365125" indent="-7938">
              <a:spcBef>
                <a:spcPts val="600"/>
              </a:spcBef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русский язык – 40 баллов</a:t>
            </a:r>
          </a:p>
          <a:p>
            <a:pPr marL="365125" indent="-7938">
              <a:spcBef>
                <a:spcPts val="600"/>
              </a:spcBef>
              <a:defRPr/>
            </a:pP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125" indent="-280988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Медицинская биохимия, Медико-профилактическое дело, Фармация:</a:t>
            </a:r>
          </a:p>
          <a:p>
            <a:pPr marL="365125" indent="-7938">
              <a:spcBef>
                <a:spcPts val="600"/>
              </a:spcBef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биология – 36 баллов </a:t>
            </a:r>
          </a:p>
          <a:p>
            <a:pPr marL="365125" indent="-7938">
              <a:spcBef>
                <a:spcPts val="600"/>
              </a:spcBef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химия – 36  баллов</a:t>
            </a:r>
          </a:p>
          <a:p>
            <a:pPr marL="365125" indent="-7938">
              <a:spcBef>
                <a:spcPts val="600"/>
              </a:spcBef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русский язык – 36 баллов</a:t>
            </a:r>
          </a:p>
          <a:p>
            <a:pPr marL="365125" indent="-7938">
              <a:spcBef>
                <a:spcPts val="600"/>
              </a:spcBef>
              <a:defRPr/>
            </a:pP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Клиническая психология, Психология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65125" indent="-7938">
              <a:spcBef>
                <a:spcPts val="600"/>
              </a:spcBef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биология – 36 баллов</a:t>
            </a:r>
          </a:p>
          <a:p>
            <a:pPr marL="365125" indent="-7938"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обществознание (по выбору) – 42 балла</a:t>
            </a:r>
          </a:p>
          <a:p>
            <a:pPr marL="365125" indent="-7938"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математика (по выбору) – 35 баллов</a:t>
            </a:r>
          </a:p>
          <a:p>
            <a:pPr marL="365125" indent="-7938"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русский язык – 36 баллов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163281" y="441809"/>
            <a:ext cx="15449419" cy="8398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ru-RU" sz="6600" b="1" dirty="0">
                <a:solidFill>
                  <a:srgbClr val="2B5796"/>
                </a:solidFill>
                <a:latin typeface="Fira Sans Heavy"/>
                <a:ea typeface="Fira Sans Heavy"/>
                <a:cs typeface="Fira Sans Heavy"/>
                <a:sym typeface="Fira Sans Heavy"/>
              </a:rPr>
              <a:t>Минимальное количество баллов</a:t>
            </a:r>
            <a:endParaRPr lang="en-US" sz="6600" b="1" dirty="0">
              <a:solidFill>
                <a:srgbClr val="2B5796"/>
              </a:solidFill>
              <a:latin typeface="Fira Sans Heavy"/>
              <a:ea typeface="Fira Sans Heavy"/>
              <a:cs typeface="Fira Sans Heavy"/>
              <a:sym typeface="Fira Sans Heavy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9760833" y="1541103"/>
            <a:ext cx="7335309" cy="84792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65760" indent="-256032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Социальная работа:</a:t>
            </a:r>
          </a:p>
          <a:p>
            <a:pPr marL="365125" indent="-7938">
              <a:spcAft>
                <a:spcPts val="60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обществознание – 42 балла</a:t>
            </a:r>
          </a:p>
          <a:p>
            <a:pPr marL="365125" indent="-7938">
              <a:spcAft>
                <a:spcPts val="60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история – 32 балла</a:t>
            </a:r>
          </a:p>
          <a:p>
            <a:pPr marL="365125" indent="-7938">
              <a:spcAft>
                <a:spcPts val="60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русский язык – 36 баллов</a:t>
            </a:r>
          </a:p>
          <a:p>
            <a:pPr marL="365125" indent="-7938">
              <a:spcAft>
                <a:spcPts val="600"/>
              </a:spcAft>
              <a:defRPr/>
            </a:pP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125" indent="-280988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Физическая культура для лиц с отклонениями в  состоянии здоровья (адаптивная физическая культура):</a:t>
            </a:r>
          </a:p>
          <a:p>
            <a:pPr marL="365125" indent="-7938">
              <a:spcAft>
                <a:spcPts val="60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биология – 36 баллов</a:t>
            </a:r>
          </a:p>
          <a:p>
            <a:pPr marL="365125" indent="-7938">
              <a:spcAft>
                <a:spcPts val="60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обществознание – 42 балла</a:t>
            </a:r>
          </a:p>
          <a:p>
            <a:pPr marL="365125" indent="-7938">
              <a:spcAft>
                <a:spcPts val="60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русский язык – 36 баллов</a:t>
            </a:r>
          </a:p>
          <a:p>
            <a:pPr marL="365125" indent="-7938">
              <a:spcAft>
                <a:spcPts val="600"/>
              </a:spcAft>
              <a:defRPr/>
            </a:pP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Менеджмент, Экономика:</a:t>
            </a:r>
          </a:p>
          <a:p>
            <a:pPr marL="365125" indent="-7938" algn="just">
              <a:spcAft>
                <a:spcPts val="60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математика – 27 баллов</a:t>
            </a:r>
          </a:p>
          <a:p>
            <a:pPr marL="365125" indent="-7938" algn="just">
              <a:spcAft>
                <a:spcPts val="60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обществознание (по выбору) – 42 балла</a:t>
            </a:r>
          </a:p>
          <a:p>
            <a:pPr marL="365125" indent="-7938" algn="just">
              <a:spcAft>
                <a:spcPts val="60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история – 32 балла (по выбору)</a:t>
            </a:r>
          </a:p>
          <a:p>
            <a:pPr marL="365125" indent="-7938" algn="just">
              <a:spcAft>
                <a:spcPts val="60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информатика (по выбору) – 40 баллов</a:t>
            </a:r>
          </a:p>
          <a:p>
            <a:pPr marL="365125" indent="-7938" algn="just">
              <a:spcAft>
                <a:spcPts val="60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русский язык – 36 баллов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0360" y="199148"/>
            <a:ext cx="1442624" cy="1447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1460617" y="-469708"/>
            <a:ext cx="3155161" cy="4958996"/>
          </a:xfrm>
          <a:custGeom>
            <a:avLst/>
            <a:gdLst/>
            <a:ahLst/>
            <a:cxnLst/>
            <a:rect l="l" t="t" r="r" b="b"/>
            <a:pathLst>
              <a:path w="3155161" h="4958996">
                <a:moveTo>
                  <a:pt x="0" y="4958996"/>
                </a:moveTo>
                <a:lnTo>
                  <a:pt x="3155161" y="4958996"/>
                </a:lnTo>
                <a:lnTo>
                  <a:pt x="3155161" y="0"/>
                </a:lnTo>
                <a:lnTo>
                  <a:pt x="0" y="0"/>
                </a:lnTo>
                <a:lnTo>
                  <a:pt x="0" y="495899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750676" y="1281654"/>
            <a:ext cx="8250516" cy="8595018"/>
            <a:chOff x="0" y="0"/>
            <a:chExt cx="2172975" cy="218786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72976" cy="2187863"/>
            </a:xfrm>
            <a:custGeom>
              <a:avLst/>
              <a:gdLst/>
              <a:ahLst/>
              <a:cxnLst/>
              <a:rect l="l" t="t" r="r" b="b"/>
              <a:pathLst>
                <a:path w="2172976" h="2187863">
                  <a:moveTo>
                    <a:pt x="0" y="0"/>
                  </a:moveTo>
                  <a:lnTo>
                    <a:pt x="2172976" y="0"/>
                  </a:lnTo>
                  <a:lnTo>
                    <a:pt x="2172976" y="2187863"/>
                  </a:lnTo>
                  <a:lnTo>
                    <a:pt x="0" y="218786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28575"/>
              <a:ext cx="2172975" cy="21592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541493" y="1281654"/>
            <a:ext cx="8158552" cy="8595018"/>
            <a:chOff x="0" y="0"/>
            <a:chExt cx="2148754" cy="226370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48754" cy="2263708"/>
            </a:xfrm>
            <a:custGeom>
              <a:avLst/>
              <a:gdLst/>
              <a:ahLst/>
              <a:cxnLst/>
              <a:rect l="l" t="t" r="r" b="b"/>
              <a:pathLst>
                <a:path w="2148754" h="2263708">
                  <a:moveTo>
                    <a:pt x="0" y="0"/>
                  </a:moveTo>
                  <a:lnTo>
                    <a:pt x="2148754" y="0"/>
                  </a:lnTo>
                  <a:lnTo>
                    <a:pt x="2148754" y="2263708"/>
                  </a:lnTo>
                  <a:lnTo>
                    <a:pt x="0" y="226370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28575"/>
              <a:ext cx="2148754" cy="22351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2750951" y="6127960"/>
            <a:ext cx="3303043" cy="5191423"/>
          </a:xfrm>
          <a:custGeom>
            <a:avLst/>
            <a:gdLst/>
            <a:ahLst/>
            <a:cxnLst/>
            <a:rect l="l" t="t" r="r" b="b"/>
            <a:pathLst>
              <a:path w="3303043" h="5191423">
                <a:moveTo>
                  <a:pt x="0" y="0"/>
                </a:moveTo>
                <a:lnTo>
                  <a:pt x="3303043" y="0"/>
                </a:lnTo>
                <a:lnTo>
                  <a:pt x="3303043" y="5191423"/>
                </a:lnTo>
                <a:lnTo>
                  <a:pt x="0" y="51914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2044504">
            <a:off x="-3785" y="8303519"/>
            <a:ext cx="2017600" cy="2607560"/>
          </a:xfrm>
          <a:custGeom>
            <a:avLst/>
            <a:gdLst/>
            <a:ahLst/>
            <a:cxnLst/>
            <a:rect l="l" t="t" r="r" b="b"/>
            <a:pathLst>
              <a:path w="2017600" h="2607560">
                <a:moveTo>
                  <a:pt x="0" y="0"/>
                </a:moveTo>
                <a:lnTo>
                  <a:pt x="2017600" y="0"/>
                </a:lnTo>
                <a:lnTo>
                  <a:pt x="2017600" y="2607560"/>
                </a:lnTo>
                <a:lnTo>
                  <a:pt x="0" y="26075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5218188" y="8645562"/>
            <a:ext cx="2861837" cy="2961798"/>
          </a:xfrm>
          <a:custGeom>
            <a:avLst/>
            <a:gdLst/>
            <a:ahLst/>
            <a:cxnLst/>
            <a:rect l="l" t="t" r="r" b="b"/>
            <a:pathLst>
              <a:path w="2861837" h="2961798">
                <a:moveTo>
                  <a:pt x="0" y="0"/>
                </a:moveTo>
                <a:lnTo>
                  <a:pt x="2861837" y="0"/>
                </a:lnTo>
                <a:lnTo>
                  <a:pt x="2861837" y="2961797"/>
                </a:lnTo>
                <a:lnTo>
                  <a:pt x="0" y="296179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7836855" y="8733808"/>
            <a:ext cx="1307145" cy="1048984"/>
          </a:xfrm>
          <a:custGeom>
            <a:avLst/>
            <a:gdLst/>
            <a:ahLst/>
            <a:cxnLst/>
            <a:rect l="l" t="t" r="r" b="b"/>
            <a:pathLst>
              <a:path w="1307145" h="1048984">
                <a:moveTo>
                  <a:pt x="0" y="0"/>
                </a:moveTo>
                <a:lnTo>
                  <a:pt x="1307145" y="0"/>
                </a:lnTo>
                <a:lnTo>
                  <a:pt x="1307145" y="1048984"/>
                </a:lnTo>
                <a:lnTo>
                  <a:pt x="0" y="104898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flipH="1">
            <a:off x="17040372" y="1908667"/>
            <a:ext cx="1072938" cy="1007221"/>
          </a:xfrm>
          <a:custGeom>
            <a:avLst/>
            <a:gdLst/>
            <a:ahLst/>
            <a:cxnLst/>
            <a:rect l="l" t="t" r="r" b="b"/>
            <a:pathLst>
              <a:path w="1072938" h="1007221">
                <a:moveTo>
                  <a:pt x="1072938" y="0"/>
                </a:moveTo>
                <a:lnTo>
                  <a:pt x="0" y="0"/>
                </a:lnTo>
                <a:lnTo>
                  <a:pt x="0" y="1007221"/>
                </a:lnTo>
                <a:lnTo>
                  <a:pt x="1072938" y="1007221"/>
                </a:lnTo>
                <a:lnTo>
                  <a:pt x="1072938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988655" y="1588355"/>
            <a:ext cx="7556513" cy="82112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71463">
              <a:lnSpc>
                <a:spcPct val="150000"/>
              </a:lnSpc>
            </a:pPr>
            <a:r>
              <a:rPr lang="ru-R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4000" b="1" dirty="0">
                <a:latin typeface="Times New Roman" panose="02020603050405020304" pitchFamily="18" charset="0"/>
                <a:cs typeface="Calibri" panose="020F0502020204030204" pitchFamily="34" charset="0"/>
              </a:rPr>
              <a:t>Порядок приема</a:t>
            </a:r>
          </a:p>
          <a:p>
            <a:pPr marL="271463">
              <a:lnSpc>
                <a:spcPct val="150000"/>
              </a:lnSpc>
            </a:pPr>
            <a:r>
              <a:rPr lang="ru-RU" altLang="ru-RU" sz="4000" dirty="0">
                <a:latin typeface="Times New Roman" panose="02020603050405020304" pitchFamily="18" charset="0"/>
                <a:cs typeface="Calibri" panose="020F0502020204030204" pitchFamily="34" charset="0"/>
              </a:rPr>
              <a:t>на обучение по образовательным программам высшего образования - программам </a:t>
            </a:r>
            <a:r>
              <a:rPr lang="ru-RU" altLang="ru-RU" sz="40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бакалавриата</a:t>
            </a:r>
            <a:r>
              <a:rPr lang="ru-RU" altLang="ru-RU" sz="4000" dirty="0">
                <a:latin typeface="Times New Roman" panose="02020603050405020304" pitchFamily="18" charset="0"/>
                <a:cs typeface="Calibri" panose="020F0502020204030204" pitchFamily="34" charset="0"/>
              </a:rPr>
              <a:t>, программам </a:t>
            </a:r>
            <a:r>
              <a:rPr lang="ru-RU" altLang="ru-RU" sz="40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специалитета</a:t>
            </a:r>
            <a:r>
              <a:rPr lang="ru-RU" altLang="ru-RU" sz="4000" dirty="0">
                <a:latin typeface="Times New Roman" panose="02020603050405020304" pitchFamily="18" charset="0"/>
                <a:cs typeface="Calibri" panose="020F0502020204030204" pitchFamily="34" charset="0"/>
              </a:rPr>
              <a:t>, программам магистратуры (утвержден </a:t>
            </a:r>
            <a:r>
              <a:rPr lang="ru-RU" alt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</a:t>
            </a:r>
            <a:r>
              <a:rPr lang="ru-RU" altLang="ru-RU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alt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РФ от 27.11.2024 г. № 821)</a:t>
            </a:r>
            <a:endParaRPr lang="ru-RU" altLang="ru-RU" sz="4000" dirty="0"/>
          </a:p>
        </p:txBody>
      </p:sp>
      <p:sp>
        <p:nvSpPr>
          <p:cNvPr id="20" name="TextBox 20"/>
          <p:cNvSpPr txBox="1"/>
          <p:nvPr/>
        </p:nvSpPr>
        <p:spPr>
          <a:xfrm>
            <a:off x="2163281" y="441809"/>
            <a:ext cx="15449419" cy="8398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ru-RU" sz="6600" b="1" dirty="0">
                <a:solidFill>
                  <a:srgbClr val="2B5796"/>
                </a:solidFill>
                <a:latin typeface="Fira Sans Heavy"/>
                <a:ea typeface="Fira Sans Heavy"/>
                <a:cs typeface="Fira Sans Heavy"/>
                <a:sym typeface="Fira Sans Heavy"/>
              </a:rPr>
              <a:t>Поступление в СГМУ 2025 году</a:t>
            </a:r>
            <a:endParaRPr lang="en-US" sz="6600" b="1" dirty="0">
              <a:solidFill>
                <a:srgbClr val="2B5796"/>
              </a:solidFill>
              <a:latin typeface="Fira Sans Heavy"/>
              <a:ea typeface="Fira Sans Heavy"/>
              <a:cs typeface="Fira Sans Heavy"/>
              <a:sym typeface="Fira Sans Heavy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9760833" y="1541103"/>
            <a:ext cx="7335309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65760" indent="-256032"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0360" y="199148"/>
            <a:ext cx="1442624" cy="1447465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0972800" y="1999114"/>
            <a:ext cx="4900565" cy="262541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вузов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0972800" y="4624528"/>
            <a:ext cx="4900565" cy="21191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специальностей/</a:t>
            </a:r>
          </a:p>
          <a:p>
            <a:pPr algn="ctr" eaLnBrk="1" hangingPunct="1">
              <a:defRPr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направлений подготовки</a:t>
            </a:r>
          </a:p>
          <a:p>
            <a:pPr algn="ctr" eaLnBrk="1" hangingPunct="1">
              <a:defRPr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СГМУ)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0972800" y="6755910"/>
            <a:ext cx="4900565" cy="196776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конкурсные группы внутри специальностей</a:t>
            </a:r>
          </a:p>
        </p:txBody>
      </p:sp>
    </p:spTree>
    <p:extLst>
      <p:ext uri="{BB962C8B-B14F-4D97-AF65-F5344CB8AC3E}">
        <p14:creationId xmlns:p14="http://schemas.microsoft.com/office/powerpoint/2010/main" val="267341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524147" y="-421346"/>
            <a:ext cx="9763853" cy="11991512"/>
            <a:chOff x="0" y="0"/>
            <a:chExt cx="2571550" cy="315825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71550" cy="3158258"/>
            </a:xfrm>
            <a:custGeom>
              <a:avLst/>
              <a:gdLst/>
              <a:ahLst/>
              <a:cxnLst/>
              <a:rect l="l" t="t" r="r" b="b"/>
              <a:pathLst>
                <a:path w="2571550" h="3158258">
                  <a:moveTo>
                    <a:pt x="0" y="0"/>
                  </a:moveTo>
                  <a:lnTo>
                    <a:pt x="2571550" y="0"/>
                  </a:lnTo>
                  <a:lnTo>
                    <a:pt x="2571550" y="3158258"/>
                  </a:lnTo>
                  <a:lnTo>
                    <a:pt x="0" y="315825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28575"/>
              <a:ext cx="2571550" cy="31296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703317">
            <a:off x="209449" y="-1084833"/>
            <a:ext cx="5189120" cy="2594560"/>
          </a:xfrm>
          <a:custGeom>
            <a:avLst/>
            <a:gdLst/>
            <a:ahLst/>
            <a:cxnLst/>
            <a:rect l="l" t="t" r="r" b="b"/>
            <a:pathLst>
              <a:path w="5189120" h="2594560">
                <a:moveTo>
                  <a:pt x="0" y="0"/>
                </a:moveTo>
                <a:lnTo>
                  <a:pt x="5189121" y="0"/>
                </a:lnTo>
                <a:lnTo>
                  <a:pt x="5189121" y="2594560"/>
                </a:lnTo>
                <a:lnTo>
                  <a:pt x="0" y="25945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492722" y="6373736"/>
            <a:ext cx="5196430" cy="5196430"/>
          </a:xfrm>
          <a:custGeom>
            <a:avLst/>
            <a:gdLst/>
            <a:ahLst/>
            <a:cxnLst/>
            <a:rect l="l" t="t" r="r" b="b"/>
            <a:pathLst>
              <a:path w="5196430" h="5196430">
                <a:moveTo>
                  <a:pt x="0" y="0"/>
                </a:moveTo>
                <a:lnTo>
                  <a:pt x="5196430" y="0"/>
                </a:lnTo>
                <a:lnTo>
                  <a:pt x="5196430" y="5196430"/>
                </a:lnTo>
                <a:lnTo>
                  <a:pt x="0" y="51964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5400000">
            <a:off x="15588948" y="339438"/>
            <a:ext cx="1283303" cy="2057400"/>
          </a:xfrm>
          <a:custGeom>
            <a:avLst/>
            <a:gdLst/>
            <a:ahLst/>
            <a:cxnLst/>
            <a:rect l="l" t="t" r="r" b="b"/>
            <a:pathLst>
              <a:path w="1283303" h="2057400">
                <a:moveTo>
                  <a:pt x="0" y="0"/>
                </a:moveTo>
                <a:lnTo>
                  <a:pt x="1283304" y="0"/>
                </a:lnTo>
                <a:lnTo>
                  <a:pt x="1283304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8524147" y="126635"/>
            <a:ext cx="9611453" cy="17517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>
                <a:solidFill>
                  <a:srgbClr val="2B5796"/>
                </a:solidFill>
                <a:latin typeface="Fira Sans Heavy"/>
                <a:ea typeface="Fira Sans Heavy"/>
                <a:cs typeface="Fira Sans Heavy"/>
                <a:sym typeface="Fira Sans Heavy"/>
              </a:rPr>
              <a:t>Сроки приема на обучение на бюджетные места </a:t>
            </a:r>
            <a:endParaRPr lang="en-US" sz="4000" b="1" dirty="0">
              <a:solidFill>
                <a:srgbClr val="2B5796"/>
              </a:solidFill>
              <a:latin typeface="Fira Sans Heavy"/>
              <a:ea typeface="Fira Sans Heavy"/>
              <a:cs typeface="Fira Sans Heavy"/>
              <a:sym typeface="Fira Sans Heavy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6264890" y="1146473"/>
            <a:ext cx="1440626" cy="386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5"/>
              </a:lnSpc>
            </a:pPr>
            <a:r>
              <a:rPr lang="en-US" sz="146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FAUGET UNIVERSITY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011015" y="2118286"/>
            <a:ext cx="8057785" cy="71404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alt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начала приема документов, необходимых для поступления –</a:t>
            </a:r>
          </a:p>
          <a:p>
            <a:pPr algn="just">
              <a:lnSpc>
                <a:spcPct val="150000"/>
              </a:lnSpc>
              <a:defRPr/>
            </a:pPr>
            <a:r>
              <a:rPr lang="ru-RU" alt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июня 2025 г.;</a:t>
            </a:r>
            <a:endParaRPr lang="ru-RU" altLang="ru-RU" sz="3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alt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завершения приема документов:</a:t>
            </a:r>
          </a:p>
          <a:p>
            <a:pPr algn="just">
              <a:lnSpc>
                <a:spcPct val="150000"/>
              </a:lnSpc>
              <a:defRPr/>
            </a:pPr>
            <a:r>
              <a:rPr lang="ru-RU" alt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июля 2025 г. </a:t>
            </a:r>
            <a:r>
              <a:rPr lang="ru-RU" alt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у лиц, поступающих по внутренним испытаниям</a:t>
            </a:r>
          </a:p>
          <a:p>
            <a:pPr algn="just">
              <a:lnSpc>
                <a:spcPct val="150000"/>
              </a:lnSpc>
              <a:defRPr/>
            </a:pPr>
            <a:r>
              <a:rPr lang="ru-RU" alt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июля 2025 г. </a:t>
            </a:r>
            <a:r>
              <a:rPr lang="ru-RU" alt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 лиц, поступающих по результатам ЕГЭ  </a:t>
            </a:r>
            <a:endParaRPr lang="ru-RU" altLang="ru-RU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000" y="349290"/>
            <a:ext cx="1524000" cy="1524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56" y="1908194"/>
            <a:ext cx="8007744" cy="799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4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1945</TotalTime>
  <Words>1348</Words>
  <Application>Microsoft Office PowerPoint</Application>
  <PresentationFormat>Произвольный</PresentationFormat>
  <Paragraphs>236</Paragraphs>
  <Slides>19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Calibri</vt:lpstr>
      <vt:lpstr>Wingdings</vt:lpstr>
      <vt:lpstr>Fira Sans Heavy</vt:lpstr>
      <vt:lpstr>Poppins</vt:lpstr>
      <vt:lpstr>Wingdings 3</vt:lpstr>
      <vt:lpstr>Times New Roman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ПОСТУПЛЕНИЕ В СГМУ прием 2025 года</dc:title>
  <dc:creator>Кашицына Анна Валерьевна</dc:creator>
  <cp:lastModifiedBy>Сороченко Наталья Сергеевна</cp:lastModifiedBy>
  <cp:revision>100</cp:revision>
  <dcterms:created xsi:type="dcterms:W3CDTF">2006-08-16T00:00:00Z</dcterms:created>
  <dcterms:modified xsi:type="dcterms:W3CDTF">2025-05-27T11:54:28Z</dcterms:modified>
  <dc:identifier>DAGn4kWcr7Y</dc:identifier>
</cp:coreProperties>
</file>